
<file path=[Content_Types].xml><?xml version="1.0" encoding="utf-8"?>
<Types xmlns="http://schemas.openxmlformats.org/package/2006/content-types">
  <Default Extension="xml" ContentType="application/xml"/>
  <Default Extension="wdp" ContentType="image/vnd.ms-photo"/>
  <Default Extension="jpg" ContentType="image/jpeg"/>
  <Default Extension="mpg" ContentType="video/unknown"/>
  <Default Extension="mp4" ContentType="video/unknown"/>
  <Default Extension="jpeg" ContentType="image/jpeg"/>
  <Default Extension="rels" ContentType="application/vnd.openxmlformats-package.relationships+xml"/>
  <Default Extension="mov" ContentType="video/unknown"/>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sldIdLst>
    <p:sldId id="256" r:id="rId2"/>
    <p:sldId id="258" r:id="rId3"/>
    <p:sldId id="334" r:id="rId4"/>
    <p:sldId id="390" r:id="rId5"/>
    <p:sldId id="364" r:id="rId6"/>
    <p:sldId id="365" r:id="rId7"/>
    <p:sldId id="376" r:id="rId8"/>
    <p:sldId id="377" r:id="rId9"/>
    <p:sldId id="344" r:id="rId10"/>
    <p:sldId id="335" r:id="rId11"/>
    <p:sldId id="387" r:id="rId12"/>
    <p:sldId id="388" r:id="rId13"/>
    <p:sldId id="389" r:id="rId14"/>
    <p:sldId id="366" r:id="rId15"/>
    <p:sldId id="378" r:id="rId16"/>
    <p:sldId id="374" r:id="rId17"/>
    <p:sldId id="367" r:id="rId18"/>
    <p:sldId id="368" r:id="rId19"/>
    <p:sldId id="369" r:id="rId20"/>
    <p:sldId id="370" r:id="rId21"/>
    <p:sldId id="375" r:id="rId22"/>
    <p:sldId id="371" r:id="rId23"/>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2DFF"/>
    <a:srgbClr val="5CFF1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390" autoAdjust="0"/>
  </p:normalViewPr>
  <p:slideViewPr>
    <p:cSldViewPr snapToGrid="0" snapToObjects="1">
      <p:cViewPr>
        <p:scale>
          <a:sx n="125" d="100"/>
          <a:sy n="125" d="100"/>
        </p:scale>
        <p:origin x="-208" y="-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7" d="100"/>
          <a:sy n="77" d="100"/>
        </p:scale>
        <p:origin x="-3264"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6B5B12-A254-AD46-9E83-CE40A8266AA9}" type="datetimeFigureOut">
              <a:rPr kumimoji="1" lang="ja-JP" altLang="en-US" smtClean="0"/>
              <a:t>8/29/19</a:t>
            </a:fld>
            <a:endParaRPr kumimoji="1" lang="ja-JP"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x-none" altLang="ja-JP" smtClean="0"/>
              <a:t>Click to edit Master text styles</a:t>
            </a:r>
          </a:p>
          <a:p>
            <a:pPr lvl="1"/>
            <a:r>
              <a:rPr kumimoji="1" lang="x-none" altLang="ja-JP" smtClean="0"/>
              <a:t>Second level</a:t>
            </a:r>
          </a:p>
          <a:p>
            <a:pPr lvl="2"/>
            <a:r>
              <a:rPr kumimoji="1" lang="x-none" altLang="ja-JP" smtClean="0"/>
              <a:t>Third level</a:t>
            </a:r>
          </a:p>
          <a:p>
            <a:pPr lvl="3"/>
            <a:r>
              <a:rPr kumimoji="1" lang="x-none" altLang="ja-JP" smtClean="0"/>
              <a:t>Fourth level</a:t>
            </a:r>
          </a:p>
          <a:p>
            <a:pPr lvl="4"/>
            <a:r>
              <a:rPr kumimoji="1" lang="x-none" altLang="ja-JP" smtClean="0"/>
              <a:t>Fifth level</a:t>
            </a:r>
            <a:endParaRPr kumimoji="1" lang="ja-JP" alt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E3981D-D369-D646-836C-DC5BF684EF4D}" type="slidenum">
              <a:rPr kumimoji="1" lang="ja-JP" altLang="en-US" smtClean="0"/>
              <a:t>‹#›</a:t>
            </a:fld>
            <a:endParaRPr kumimoji="1" lang="ja-JP" altLang="en-US"/>
          </a:p>
        </p:txBody>
      </p:sp>
    </p:spTree>
    <p:extLst>
      <p:ext uri="{BB962C8B-B14F-4D97-AF65-F5344CB8AC3E}">
        <p14:creationId xmlns:p14="http://schemas.microsoft.com/office/powerpoint/2010/main" val="2958652999"/>
      </p:ext>
    </p:extLst>
  </p:cSld>
  <p:clrMap bg1="lt1" tx1="dk1" bg2="lt2" tx2="dk2" accent1="accent1" accent2="accent2" accent3="accent3" accent4="accent4" accent5="accent5" accent6="accent6" hlink="hlink" folHlink="folHlink"/>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dirty="0" smtClean="0"/>
          </a:p>
          <a:p>
            <a:r>
              <a:rPr kumimoji="1" lang="en-US" altLang="ja-JP" dirty="0" smtClean="0"/>
              <a:t>Hello, </a:t>
            </a:r>
          </a:p>
          <a:p>
            <a:r>
              <a:rPr kumimoji="1" lang="en-US" altLang="ja-JP" dirty="0" smtClean="0"/>
              <a:t>Did</a:t>
            </a:r>
            <a:r>
              <a:rPr kumimoji="1" lang="en-US" altLang="ja-JP" baseline="0" dirty="0" smtClean="0"/>
              <a:t> you know that standing here on the Earth’s surface, we know what is in the </a:t>
            </a:r>
            <a:r>
              <a:rPr kumimoji="1" lang="en-US" altLang="ja-JP" baseline="0" dirty="0" err="1" smtClean="0"/>
              <a:t>centre</a:t>
            </a:r>
            <a:r>
              <a:rPr kumimoji="1" lang="en-US" altLang="ja-JP" baseline="0" dirty="0" smtClean="0"/>
              <a:t> of the planet, 4000 miles beneath us, and we know that down to the size of crystals.</a:t>
            </a:r>
          </a:p>
          <a:p>
            <a:r>
              <a:rPr kumimoji="1" lang="en-US" altLang="ja-JP" baseline="0" dirty="0" smtClean="0"/>
              <a:t>I’m going to take you on a journey to the </a:t>
            </a:r>
            <a:r>
              <a:rPr kumimoji="1" lang="en-US" altLang="ja-JP" baseline="0" dirty="0" err="1" smtClean="0"/>
              <a:t>centre</a:t>
            </a:r>
            <a:r>
              <a:rPr kumimoji="1" lang="en-US" altLang="ja-JP" baseline="0" dirty="0" smtClean="0"/>
              <a:t> of the Earth, where I’ll show you that not all is quiet: the Earth’s core is moving.</a:t>
            </a:r>
            <a:endParaRPr kumimoji="1" lang="en-US" altLang="ja-JP" dirty="0" smtClean="0"/>
          </a:p>
          <a:p>
            <a:endParaRPr kumimoji="1" lang="en-US" altLang="ja-JP" baseline="0" dirty="0" smtClean="0"/>
          </a:p>
          <a:p>
            <a:endParaRPr kumimoji="1" lang="ja-JP" altLang="en-US" dirty="0"/>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1</a:t>
            </a:fld>
            <a:endParaRPr kumimoji="1" lang="ja-JP" altLang="en-US"/>
          </a:p>
        </p:txBody>
      </p:sp>
    </p:spTree>
    <p:extLst>
      <p:ext uri="{BB962C8B-B14F-4D97-AF65-F5344CB8AC3E}">
        <p14:creationId xmlns:p14="http://schemas.microsoft.com/office/powerpoint/2010/main" val="3256366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baseline="0" dirty="0" smtClean="0"/>
          </a:p>
          <a:p>
            <a:r>
              <a:rPr kumimoji="1" lang="en-US" altLang="ja-JP" baseline="0" dirty="0" smtClean="0"/>
              <a:t>We’ve been working to find out what’s inside the Earth for over a hundred years.</a:t>
            </a:r>
          </a:p>
          <a:p>
            <a:r>
              <a:rPr kumimoji="1" lang="en-US" altLang="ja-JP" baseline="0" dirty="0" smtClean="0"/>
              <a:t>At present, we know that the Earth has a crust and mantle, which are made of rock.</a:t>
            </a:r>
          </a:p>
          <a:p>
            <a:r>
              <a:rPr kumimoji="1" lang="en-US" altLang="ja-JP" baseline="0" dirty="0" smtClean="0"/>
              <a:t>Beneath the rocky layers, the Earth has a core,</a:t>
            </a:r>
          </a:p>
          <a:p>
            <a:r>
              <a:rPr kumimoji="1" lang="en-US" altLang="ja-JP" baseline="0" dirty="0" smtClean="0"/>
              <a:t>We know that it’s made of mostly iron, it’s hot, and there’s an inner core that is solid, crystalline metal</a:t>
            </a:r>
          </a:p>
          <a:p>
            <a:r>
              <a:rPr kumimoji="1" lang="en-US" altLang="ja-JP" baseline="0" dirty="0" smtClean="0"/>
              <a:t>We think that the inner core has existed for half a billion years</a:t>
            </a:r>
          </a:p>
          <a:p>
            <a:endParaRPr kumimoji="1" lang="en-US" altLang="ja-JP" baseline="0" dirty="0" smtClean="0"/>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2</a:t>
            </a:fld>
            <a:endParaRPr kumimoji="1" lang="ja-JP" altLang="en-US"/>
          </a:p>
        </p:txBody>
      </p:sp>
    </p:spTree>
    <p:extLst>
      <p:ext uri="{BB962C8B-B14F-4D97-AF65-F5344CB8AC3E}">
        <p14:creationId xmlns:p14="http://schemas.microsoft.com/office/powerpoint/2010/main" val="1721760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dirty="0" smtClean="0"/>
          </a:p>
          <a:p>
            <a:r>
              <a:rPr kumimoji="1" lang="en-US" altLang="ja-JP" dirty="0" smtClean="0"/>
              <a:t>We have several tools</a:t>
            </a:r>
            <a:r>
              <a:rPr kumimoji="1" lang="en-US" altLang="ja-JP" baseline="0" dirty="0" smtClean="0"/>
              <a:t> that we use to determine what the core is like.</a:t>
            </a:r>
          </a:p>
          <a:p>
            <a:r>
              <a:rPr kumimoji="1" lang="en-US" altLang="ja-JP" baseline="0" dirty="0" smtClean="0"/>
              <a:t>We can use observations from seismology, the chemistry of the solar system, the physics of materials, space physics, mineral physics, and geomagnetism.</a:t>
            </a:r>
          </a:p>
          <a:p>
            <a:r>
              <a:rPr kumimoji="1" lang="en-US" altLang="ja-JP" baseline="0" dirty="0" smtClean="0"/>
              <a:t>Seismology is the tool that I use.</a:t>
            </a:r>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3</a:t>
            </a:fld>
            <a:endParaRPr kumimoji="1" lang="ja-JP" altLang="en-US"/>
          </a:p>
        </p:txBody>
      </p:sp>
    </p:spTree>
    <p:extLst>
      <p:ext uri="{BB962C8B-B14F-4D97-AF65-F5344CB8AC3E}">
        <p14:creationId xmlns:p14="http://schemas.microsoft.com/office/powerpoint/2010/main" val="1721760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smtClean="0"/>
          </a:p>
          <a:p>
            <a:r>
              <a:rPr kumimoji="1" lang="en-US" altLang="ja-JP" dirty="0" smtClean="0"/>
              <a:t>Despite</a:t>
            </a:r>
            <a:r>
              <a:rPr kumimoji="1" lang="en-US" altLang="ja-JP" baseline="0" dirty="0" smtClean="0"/>
              <a:t> being only about 1 percent of the volume of the whole Earth and being buried over 3000 miles down, the inner core affects us here on the surface every day.</a:t>
            </a:r>
          </a:p>
          <a:p>
            <a:r>
              <a:rPr kumimoji="1" lang="en-US" altLang="ja-JP" baseline="0" dirty="0" smtClean="0"/>
              <a:t>The layer above the inner core, the liquid iron outer core, is the source of the Earth’s magnetic field.</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baseline="0" dirty="0" smtClean="0"/>
              <a:t>As well as being used for navigation, the magnetic field shields the Earth from the solar wind</a:t>
            </a:r>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baseline="0" dirty="0" smtClean="0"/>
              <a:t>The outer core is heated from below by the freezing of the inner core</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baseline="0" dirty="0" smtClean="0"/>
              <a:t>As the inner core cools and </a:t>
            </a:r>
            <a:r>
              <a:rPr kumimoji="1" lang="en-US" altLang="ja-JP" baseline="0" dirty="0" err="1" smtClean="0"/>
              <a:t>crystallises</a:t>
            </a:r>
            <a:r>
              <a:rPr kumimoji="1" lang="en-US" altLang="ja-JP" baseline="0" dirty="0" smtClean="0"/>
              <a:t>, it gives off heat</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baseline="0" dirty="0" smtClean="0"/>
              <a:t>The rate and location of freezing affects the heating of the outer core.</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baseline="0" dirty="0" smtClean="0"/>
              <a:t>.</a:t>
            </a:r>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4</a:t>
            </a:fld>
            <a:endParaRPr kumimoji="1" lang="ja-JP" altLang="en-US"/>
          </a:p>
        </p:txBody>
      </p:sp>
    </p:spTree>
    <p:extLst>
      <p:ext uri="{BB962C8B-B14F-4D97-AF65-F5344CB8AC3E}">
        <p14:creationId xmlns:p14="http://schemas.microsoft.com/office/powerpoint/2010/main" val="3227136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baseline="0" dirty="0" smtClean="0"/>
              <a:t>Hot outer core material is less dense and rises, and cold material is more dense and sinks.</a:t>
            </a:r>
          </a:p>
          <a:p>
            <a:r>
              <a:rPr kumimoji="1" lang="en-US" altLang="ja-JP" baseline="0" dirty="0" smtClean="0"/>
              <a:t>This movement of liquid iron in the outer core, within the Earth’s magnetic field, generates electrical currents which regenerate the magnetic field: like a giant dynamo.</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baseline="0" dirty="0" smtClean="0"/>
              <a:t>Thus the way in which the inner core </a:t>
            </a:r>
            <a:r>
              <a:rPr kumimoji="1" lang="en-US" altLang="ja-JP" baseline="0" dirty="0" err="1" smtClean="0"/>
              <a:t>crystalises</a:t>
            </a:r>
            <a:r>
              <a:rPr kumimoji="1" lang="en-US" altLang="ja-JP" baseline="0" dirty="0" smtClean="0"/>
              <a:t> affects how the magnetic field operates.</a:t>
            </a:r>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5</a:t>
            </a:fld>
            <a:endParaRPr kumimoji="1" lang="ja-JP" altLang="en-US"/>
          </a:p>
        </p:txBody>
      </p:sp>
    </p:spTree>
    <p:extLst>
      <p:ext uri="{BB962C8B-B14F-4D97-AF65-F5344CB8AC3E}">
        <p14:creationId xmlns:p14="http://schemas.microsoft.com/office/powerpoint/2010/main" val="3227136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smtClean="0"/>
          </a:p>
          <a:p>
            <a:r>
              <a:rPr kumimoji="1" lang="en-US" altLang="ja-JP" dirty="0" smtClean="0"/>
              <a:t>C</a:t>
            </a:r>
            <a:r>
              <a:rPr kumimoji="1" lang="en-US" altLang="ja-JP" baseline="0" dirty="0" smtClean="0"/>
              <a:t>ompasses </a:t>
            </a:r>
            <a:r>
              <a:rPr kumimoji="1" lang="x-none" altLang="ja-JP" baseline="0" dirty="0" smtClean="0"/>
              <a:t>were essential for naviation from the fifteen hundreds onwards</a:t>
            </a:r>
            <a:endParaRPr kumimoji="1" lang="ja-JP" altLang="en-US" dirty="0" smtClean="0"/>
          </a:p>
          <a:p>
            <a:r>
              <a:rPr kumimoji="1" lang="en-US" altLang="ja-JP" dirty="0" smtClean="0"/>
              <a:t>From measuring</a:t>
            </a:r>
            <a:r>
              <a:rPr kumimoji="1" lang="en-US" altLang="ja-JP" baseline="0" dirty="0" smtClean="0"/>
              <a:t> the magnetic field on ships, </a:t>
            </a:r>
            <a:r>
              <a:rPr kumimoji="1" lang="en-US" altLang="ja-JP" dirty="0" smtClean="0"/>
              <a:t>we know that Earth’s magnetic field changes through time.</a:t>
            </a:r>
          </a:p>
          <a:p>
            <a:r>
              <a:rPr kumimoji="1" lang="en-US" altLang="ja-JP" dirty="0" smtClean="0"/>
              <a:t>The</a:t>
            </a:r>
            <a:r>
              <a:rPr kumimoji="1" lang="en-US" altLang="ja-JP" baseline="0" dirty="0" smtClean="0"/>
              <a:t> whole of the Earth’s magnetic field is rotating to the West</a:t>
            </a:r>
          </a:p>
          <a:p>
            <a:r>
              <a:rPr kumimoji="1" lang="en-US" altLang="ja-JP" baseline="0" dirty="0" smtClean="0"/>
              <a:t>The strength of the field has changed through time</a:t>
            </a:r>
          </a:p>
          <a:p>
            <a:r>
              <a:rPr kumimoji="1" lang="en-US" altLang="ja-JP" baseline="0" dirty="0" smtClean="0"/>
              <a:t>And you may remember a news article from a few months ago about the magnetic north pole moving so much that compasses had to be recalibrated</a:t>
            </a:r>
          </a:p>
          <a:p>
            <a:r>
              <a:rPr kumimoji="1" lang="en-US" altLang="ja-JP" baseline="0" dirty="0" smtClean="0"/>
              <a:t>While the magnetic field is produced by the outer core, the driving force of this is the inner core.</a:t>
            </a:r>
          </a:p>
          <a:p>
            <a:r>
              <a:rPr kumimoji="1" lang="en-US" altLang="ja-JP" baseline="0" dirty="0" smtClean="0"/>
              <a:t>To understand how the magnetic field will change in the future, we must look backwards at how the magnetic field and the inner core have changed in the past</a:t>
            </a:r>
          </a:p>
          <a:p>
            <a:r>
              <a:rPr kumimoji="1" lang="en-US" altLang="ja-JP" baseline="0" dirty="0" smtClean="0"/>
              <a:t>The inner core is a solid record of the outer core’s movement.</a:t>
            </a:r>
            <a:endParaRPr kumimoji="1" lang="en-US" altLang="ja-JP" dirty="0" smtClean="0"/>
          </a:p>
          <a:p>
            <a:endParaRPr kumimoji="1" lang="ja-JP" altLang="en-US" dirty="0"/>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6</a:t>
            </a:fld>
            <a:endParaRPr kumimoji="1" lang="ja-JP" altLang="en-US"/>
          </a:p>
        </p:txBody>
      </p:sp>
    </p:spTree>
    <p:extLst>
      <p:ext uri="{BB962C8B-B14F-4D97-AF65-F5344CB8AC3E}">
        <p14:creationId xmlns:p14="http://schemas.microsoft.com/office/powerpoint/2010/main" val="1684245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dirty="0" smtClean="0"/>
          </a:p>
          <a:p>
            <a:r>
              <a:rPr kumimoji="1" lang="en-US" altLang="ja-JP" dirty="0" smtClean="0"/>
              <a:t>This brings us back to the how.</a:t>
            </a:r>
          </a:p>
          <a:p>
            <a:r>
              <a:rPr kumimoji="1" lang="en-US" altLang="ja-JP" dirty="0" smtClean="0"/>
              <a:t>How,</a:t>
            </a:r>
            <a:r>
              <a:rPr kumimoji="1" lang="en-US" altLang="ja-JP" baseline="0" dirty="0" smtClean="0"/>
              <a:t> standing on the surface can we say anything about the inside?</a:t>
            </a:r>
          </a:p>
          <a:p>
            <a:r>
              <a:rPr kumimoji="1" lang="en-US" altLang="ja-JP" baseline="0" dirty="0" smtClean="0"/>
              <a:t>Moreover, how can we look backwards through time to learn how the inner core evolved?</a:t>
            </a:r>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7</a:t>
            </a:fld>
            <a:endParaRPr kumimoji="1" lang="ja-JP" altLang="en-US"/>
          </a:p>
        </p:txBody>
      </p:sp>
    </p:spTree>
    <p:extLst>
      <p:ext uri="{BB962C8B-B14F-4D97-AF65-F5344CB8AC3E}">
        <p14:creationId xmlns:p14="http://schemas.microsoft.com/office/powerpoint/2010/main" val="58507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dirty="0" smtClean="0"/>
          </a:p>
          <a:p>
            <a:r>
              <a:rPr kumimoji="1" lang="en-US" altLang="ja-JP" dirty="0" smtClean="0"/>
              <a:t>We have to use indirect observations to understand the interior.</a:t>
            </a:r>
            <a:endParaRPr kumimoji="1" lang="en-US" altLang="ja-JP" baseline="0" dirty="0" smtClean="0"/>
          </a:p>
          <a:p>
            <a:r>
              <a:rPr kumimoji="1" lang="en-US" altLang="ja-JP" baseline="0" dirty="0" smtClean="0"/>
              <a:t>People have tried to look directly, to drill down to understand the Earth inside, but with little success.</a:t>
            </a:r>
          </a:p>
          <a:p>
            <a:r>
              <a:rPr kumimoji="1" lang="en-US" altLang="ja-JP" baseline="0" dirty="0" smtClean="0"/>
              <a:t>The was the Mo-Hole experiment that became known as the No-Hole.</a:t>
            </a:r>
          </a:p>
          <a:p>
            <a:r>
              <a:rPr kumimoji="1" lang="en-US" altLang="ja-JP" baseline="0" dirty="0" smtClean="0"/>
              <a:t>And then the Kola </a:t>
            </a:r>
            <a:r>
              <a:rPr kumimoji="1" lang="en-US" altLang="ja-JP" baseline="0" dirty="0" err="1" smtClean="0"/>
              <a:t>Superdeep</a:t>
            </a:r>
            <a:r>
              <a:rPr kumimoji="1" lang="en-US" altLang="ja-JP" baseline="0" dirty="0" smtClean="0"/>
              <a:t> </a:t>
            </a:r>
            <a:r>
              <a:rPr kumimoji="1" lang="en-US" altLang="ja-JP" baseline="0" dirty="0" err="1" smtClean="0"/>
              <a:t>Bolehole</a:t>
            </a:r>
            <a:r>
              <a:rPr kumimoji="1" lang="en-US" altLang="ja-JP" baseline="0" dirty="0" smtClean="0"/>
              <a:t> which reached a grand total of 12,226 </a:t>
            </a:r>
            <a:r>
              <a:rPr kumimoji="1" lang="en-US" altLang="ja-JP" baseline="0" dirty="0" err="1" smtClean="0"/>
              <a:t>metres</a:t>
            </a:r>
            <a:r>
              <a:rPr kumimoji="1" lang="en-US" altLang="ja-JP" baseline="0" dirty="0" smtClean="0"/>
              <a:t> depth, or 7.6 miles, before it was abandoned.</a:t>
            </a:r>
          </a:p>
          <a:p>
            <a:r>
              <a:rPr kumimoji="1" lang="en-US" altLang="ja-JP" baseline="0" dirty="0" smtClean="0"/>
              <a:t>The rock became so hot that the drill bit started to get soft and couldn’t drill further, and as soon as the drill was removed the pressure closed the hole back up.</a:t>
            </a:r>
          </a:p>
          <a:p>
            <a:r>
              <a:rPr kumimoji="1" lang="en-US" altLang="ja-JP" baseline="0" dirty="0" smtClean="0"/>
              <a:t>To put that in perspective, the radius of the Earth is approximately 4000 miles, so 7.6 miles is about point zero 2 % of the way there.</a:t>
            </a:r>
          </a:p>
          <a:p>
            <a:r>
              <a:rPr kumimoji="1" lang="en-US" altLang="ja-JP" baseline="0" dirty="0" smtClean="0"/>
              <a:t>This red line is scaled to the size of the Earth in this figure. The line </a:t>
            </a:r>
            <a:r>
              <a:rPr kumimoji="1" lang="en-US" altLang="ja-JP" b="0" baseline="0" dirty="0" smtClean="0"/>
              <a:t>is </a:t>
            </a:r>
            <a:r>
              <a:rPr kumimoji="1" lang="en-US" altLang="ja-JP" b="1" baseline="0" dirty="0" smtClean="0"/>
              <a:t>ten times </a:t>
            </a:r>
            <a:r>
              <a:rPr kumimoji="1" lang="en-US" altLang="ja-JP" baseline="0" dirty="0" smtClean="0"/>
              <a:t>longer than the Kola borehole was deep.</a:t>
            </a:r>
          </a:p>
          <a:p>
            <a:r>
              <a:rPr kumimoji="1" lang="en-US" altLang="ja-JP" baseline="0" dirty="0" smtClean="0"/>
              <a:t>So clearly, we need a different method if we want to see what’s going on in the </a:t>
            </a:r>
            <a:r>
              <a:rPr kumimoji="1" lang="en-US" altLang="ja-JP" baseline="0" dirty="0" err="1" smtClean="0"/>
              <a:t>centre</a:t>
            </a:r>
            <a:r>
              <a:rPr kumimoji="1" lang="en-US" altLang="ja-JP" baseline="0" dirty="0" smtClean="0"/>
              <a:t> of the Earth</a:t>
            </a:r>
          </a:p>
          <a:p>
            <a:r>
              <a:rPr kumimoji="1" lang="en-US" altLang="ja-JP" b="1" u="sng" baseline="0" dirty="0" smtClean="0"/>
              <a:t>END 5 </a:t>
            </a:r>
            <a:r>
              <a:rPr kumimoji="1" lang="en-US" altLang="ja-JP" b="1" u="sng" baseline="0" dirty="0" err="1" smtClean="0"/>
              <a:t>mins</a:t>
            </a:r>
            <a:endParaRPr kumimoji="1" lang="en-US" altLang="ja-JP" b="1" u="sng" baseline="0" dirty="0" smtClean="0"/>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8</a:t>
            </a:fld>
            <a:endParaRPr kumimoji="1" lang="ja-JP" altLang="en-US"/>
          </a:p>
        </p:txBody>
      </p:sp>
    </p:spTree>
    <p:extLst>
      <p:ext uri="{BB962C8B-B14F-4D97-AF65-F5344CB8AC3E}">
        <p14:creationId xmlns:p14="http://schemas.microsoft.com/office/powerpoint/2010/main" val="2637772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baseline="0" dirty="0" smtClean="0"/>
          </a:p>
          <a:p>
            <a:r>
              <a:rPr kumimoji="1" lang="en-US" altLang="ja-JP" baseline="0" dirty="0" smtClean="0"/>
              <a:t>While light can’t travel through the Earth, and nor can we, sound waves can</a:t>
            </a:r>
            <a:endParaRPr kumimoji="1" lang="en-US" altLang="ja-JP" b="1" baseline="0" dirty="0" smtClean="0"/>
          </a:p>
          <a:p>
            <a:r>
              <a:rPr kumimoji="1" lang="en-US" altLang="ja-JP" baseline="0" dirty="0" smtClean="0"/>
              <a:t>In the same way as we use ultrasound to look inside a body, we can use sound waves to look inside the Earth.</a:t>
            </a:r>
          </a:p>
          <a:p>
            <a:r>
              <a:rPr kumimoji="1" lang="en-US" altLang="ja-JP" b="1" baseline="0" dirty="0" smtClean="0"/>
              <a:t>CLICK</a:t>
            </a:r>
          </a:p>
          <a:p>
            <a:r>
              <a:rPr kumimoji="1" lang="en-US" altLang="ja-JP" baseline="0" dirty="0" smtClean="0"/>
              <a:t>But how do we put the Earth inside an ultrasound machine?</a:t>
            </a:r>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9</a:t>
            </a:fld>
            <a:endParaRPr kumimoji="1" lang="ja-JP" altLang="en-US"/>
          </a:p>
        </p:txBody>
      </p:sp>
    </p:spTree>
    <p:extLst>
      <p:ext uri="{BB962C8B-B14F-4D97-AF65-F5344CB8AC3E}">
        <p14:creationId xmlns:p14="http://schemas.microsoft.com/office/powerpoint/2010/main" val="4134994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dirty="0" smtClean="0"/>
          </a:p>
          <a:p>
            <a:r>
              <a:rPr kumimoji="1" lang="en-US" altLang="ja-JP" dirty="0" smtClean="0"/>
              <a:t>Earthquakes</a:t>
            </a:r>
            <a:r>
              <a:rPr kumimoji="1" lang="en-US" altLang="ja-JP" baseline="0" dirty="0" smtClean="0"/>
              <a:t> make sound waves.</a:t>
            </a:r>
            <a:endParaRPr kumimoji="1" lang="en-US" altLang="ja-JP" dirty="0" smtClean="0"/>
          </a:p>
          <a:p>
            <a:r>
              <a:rPr kumimoji="1" lang="en-US" altLang="ja-JP" dirty="0" smtClean="0"/>
              <a:t>Following an earthquake,</a:t>
            </a:r>
            <a:r>
              <a:rPr kumimoji="1" lang="en-US" altLang="ja-JP" baseline="0" dirty="0" smtClean="0"/>
              <a:t> seismic waves fan out in all directions, like ripples when you throw a stone into a lake.</a:t>
            </a:r>
          </a:p>
          <a:p>
            <a:r>
              <a:rPr kumimoji="1" lang="en-US" altLang="ja-JP" baseline="0" dirty="0" smtClean="0"/>
              <a:t>While we feel shaking at the Earth’s surface, caused by what are called “surface waves”</a:t>
            </a:r>
          </a:p>
          <a:p>
            <a:r>
              <a:rPr kumimoji="1" lang="en-US" altLang="ja-JP" baseline="0" dirty="0" smtClean="0"/>
              <a:t>Some waves travel all the way through the </a:t>
            </a:r>
            <a:r>
              <a:rPr kumimoji="1" lang="en-US" altLang="ja-JP" baseline="0" dirty="0" err="1" smtClean="0"/>
              <a:t>centre</a:t>
            </a:r>
            <a:r>
              <a:rPr kumimoji="1" lang="en-US" altLang="ja-JP" baseline="0" dirty="0" smtClean="0"/>
              <a:t> of the Earth and it’s these that we can use to understand what’s deep inside</a:t>
            </a:r>
          </a:p>
          <a:p>
            <a:r>
              <a:rPr kumimoji="1" lang="en-US" altLang="ja-JP" baseline="0" dirty="0" smtClean="0"/>
              <a:t>These seismic waves travel through the earth like sound waves travel through a body</a:t>
            </a:r>
          </a:p>
          <a:p>
            <a:r>
              <a:rPr kumimoji="1" lang="en-US" altLang="ja-JP" baseline="0" dirty="0" smtClean="0"/>
              <a:t>By </a:t>
            </a:r>
            <a:r>
              <a:rPr kumimoji="1" lang="en-US" altLang="ja-JP" baseline="0" dirty="0" err="1" smtClean="0"/>
              <a:t>analysing</a:t>
            </a:r>
            <a:r>
              <a:rPr kumimoji="1" lang="en-US" altLang="ja-JP" baseline="0" dirty="0" smtClean="0"/>
              <a:t> waves from Earthquakes we can take snapshots of the structure Earth as it is today</a:t>
            </a:r>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10</a:t>
            </a:fld>
            <a:endParaRPr kumimoji="1" lang="ja-JP" altLang="en-US"/>
          </a:p>
        </p:txBody>
      </p:sp>
    </p:spTree>
    <p:extLst>
      <p:ext uri="{BB962C8B-B14F-4D97-AF65-F5344CB8AC3E}">
        <p14:creationId xmlns:p14="http://schemas.microsoft.com/office/powerpoint/2010/main" val="4134994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baseline="0" dirty="0" smtClean="0"/>
          </a:p>
          <a:p>
            <a:r>
              <a:rPr kumimoji="1" lang="en-US" altLang="ja-JP" baseline="0" dirty="0" smtClean="0"/>
              <a:t>Looking at just a single seismic wave we can understand how it carries information about the Earth</a:t>
            </a:r>
          </a:p>
          <a:p>
            <a:r>
              <a:rPr kumimoji="1" lang="en-US" altLang="ja-JP" b="1" baseline="0" dirty="0" smtClean="0"/>
              <a:t>CLICK</a:t>
            </a:r>
          </a:p>
          <a:p>
            <a:r>
              <a:rPr kumimoji="1" lang="en-US" altLang="ja-JP" baseline="0" dirty="0" smtClean="0"/>
              <a:t>The propagation speed of waves depend on the properties of the material through which it travels.</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baseline="0" dirty="0" smtClean="0"/>
              <a:t>These wiggles are a typical recording, or seismogram, which shows the amount of shaking that a seismometer feels through time</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baseline="0" dirty="0" smtClean="0"/>
              <a:t>From this we can pick out the arrival of waves.</a:t>
            </a:r>
          </a:p>
          <a:p>
            <a:endParaRPr kumimoji="1" lang="en-US" altLang="ja-JP" baseline="0" dirty="0" smtClean="0"/>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11</a:t>
            </a:fld>
            <a:endParaRPr kumimoji="1" lang="ja-JP" altLang="en-US"/>
          </a:p>
        </p:txBody>
      </p:sp>
    </p:spTree>
    <p:extLst>
      <p:ext uri="{BB962C8B-B14F-4D97-AF65-F5344CB8AC3E}">
        <p14:creationId xmlns:p14="http://schemas.microsoft.com/office/powerpoint/2010/main" val="786729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baseline="0" dirty="0" smtClean="0"/>
          </a:p>
          <a:p>
            <a:r>
              <a:rPr kumimoji="1" lang="en-US" altLang="ja-JP" baseline="0" dirty="0" smtClean="0"/>
              <a:t>We can measure the time it takes for a wave to travel some distance to determine the wave velocities, the seismic </a:t>
            </a:r>
            <a:r>
              <a:rPr kumimoji="1" lang="en-US" altLang="ja-JP" baseline="0" dirty="0" err="1" smtClean="0"/>
              <a:t>wavespeed</a:t>
            </a:r>
            <a:endParaRPr kumimoji="1" lang="en-US" altLang="ja-JP" baseline="0" dirty="0" smtClean="0"/>
          </a:p>
          <a:p>
            <a:r>
              <a:rPr kumimoji="1" lang="en-US" altLang="ja-JP" baseline="0" dirty="0" smtClean="0"/>
              <a:t>The </a:t>
            </a:r>
            <a:r>
              <a:rPr kumimoji="1" lang="en-US" altLang="ja-JP" baseline="0" dirty="0" err="1" smtClean="0"/>
              <a:t>wavespeed</a:t>
            </a:r>
            <a:r>
              <a:rPr kumimoji="1" lang="en-US" altLang="ja-JP" baseline="0" dirty="0" smtClean="0"/>
              <a:t> tells us about the properties of the material through which the wave passes</a:t>
            </a:r>
          </a:p>
          <a:p>
            <a:endParaRPr kumimoji="1" lang="en-US" altLang="ja-JP" b="1" baseline="0" dirty="0" smtClean="0"/>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12</a:t>
            </a:fld>
            <a:endParaRPr kumimoji="1" lang="ja-JP" altLang="en-US"/>
          </a:p>
        </p:txBody>
      </p:sp>
    </p:spTree>
    <p:extLst>
      <p:ext uri="{BB962C8B-B14F-4D97-AF65-F5344CB8AC3E}">
        <p14:creationId xmlns:p14="http://schemas.microsoft.com/office/powerpoint/2010/main" val="786729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baseline="0" dirty="0" smtClean="0"/>
          </a:p>
          <a:p>
            <a:r>
              <a:rPr kumimoji="1" lang="en-US" altLang="ja-JP" baseline="0" dirty="0" smtClean="0"/>
              <a:t>If the wave were to pass through some volume with different material properties that would manifest in the travel time which we observe</a:t>
            </a:r>
          </a:p>
          <a:p>
            <a:r>
              <a:rPr kumimoji="1" lang="en-US" altLang="ja-JP" b="1" baseline="0" dirty="0" smtClean="0"/>
              <a:t>CLICK</a:t>
            </a:r>
          </a:p>
          <a:p>
            <a:r>
              <a:rPr kumimoji="1" lang="en-US" altLang="ja-JP" baseline="0" dirty="0" smtClean="0"/>
              <a:t>For example, passing through some faster part of the earth would result in the wave arriving earlier</a:t>
            </a:r>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13</a:t>
            </a:fld>
            <a:endParaRPr kumimoji="1" lang="ja-JP" altLang="en-US"/>
          </a:p>
        </p:txBody>
      </p:sp>
    </p:spTree>
    <p:extLst>
      <p:ext uri="{BB962C8B-B14F-4D97-AF65-F5344CB8AC3E}">
        <p14:creationId xmlns:p14="http://schemas.microsoft.com/office/powerpoint/2010/main" val="786729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baseline="0" dirty="0" smtClean="0"/>
          </a:p>
          <a:p>
            <a:r>
              <a:rPr kumimoji="1" lang="en-US" altLang="ja-JP" baseline="0" dirty="0" smtClean="0"/>
              <a:t>Some of these seismic waves travel through the Earth’s inner core.</a:t>
            </a:r>
          </a:p>
          <a:p>
            <a:r>
              <a:rPr kumimoji="1" lang="en-US" altLang="ja-JP" baseline="0" dirty="0" smtClean="0"/>
              <a:t>By looking at these waves we’ve found that the speed of the seismic wave through the inner core depends on the direction that it travels.</a:t>
            </a:r>
          </a:p>
          <a:p>
            <a:r>
              <a:rPr kumimoji="1" lang="en-US" altLang="ja-JP" b="1" baseline="0" dirty="0" smtClean="0"/>
              <a:t>CLICK</a:t>
            </a:r>
          </a:p>
          <a:p>
            <a:r>
              <a:rPr kumimoji="1" lang="en-US" altLang="ja-JP" b="1" baseline="0" dirty="0" smtClean="0"/>
              <a:t>CLICK</a:t>
            </a:r>
          </a:p>
          <a:p>
            <a:r>
              <a:rPr kumimoji="1" lang="en-US" altLang="ja-JP" baseline="0" dirty="0" smtClean="0"/>
              <a:t>Waves travelling parallel to the rotation axis are faster than waves travelling in the plane of the equator.  </a:t>
            </a:r>
          </a:p>
          <a:p>
            <a:r>
              <a:rPr kumimoji="1" lang="en-US" altLang="ja-JP" b="1" baseline="0" dirty="0" smtClean="0"/>
              <a:t>CLICK</a:t>
            </a:r>
          </a:p>
          <a:p>
            <a:r>
              <a:rPr kumimoji="1" lang="en-US" altLang="ja-JP" baseline="0" dirty="0" smtClean="0"/>
              <a:t>This wiggle, the wave going through the Earth’s core in a polar direction, arrives about 8 seconds before it’s supposed to according to our predictions</a:t>
            </a:r>
          </a:p>
          <a:p>
            <a:r>
              <a:rPr kumimoji="1" lang="en-US" altLang="ja-JP" b="1" baseline="0" dirty="0" smtClean="0"/>
              <a:t>CLICK</a:t>
            </a:r>
          </a:p>
          <a:p>
            <a:r>
              <a:rPr kumimoji="1" lang="en-US" altLang="ja-JP" baseline="0" dirty="0" smtClean="0"/>
              <a:t>This wiggle, a wave going through the Earth’s core in the equatorial direction, arrives at the time it’s predicted</a:t>
            </a:r>
          </a:p>
          <a:p>
            <a:r>
              <a:rPr kumimoji="1" lang="en-US" altLang="ja-JP" baseline="0" dirty="0" smtClean="0"/>
              <a:t>Given that the distance through the inner core is the same for these two waves, this tells us that the polar direction is faster.</a:t>
            </a:r>
          </a:p>
          <a:p>
            <a:r>
              <a:rPr kumimoji="1" lang="en-US" altLang="ja-JP" baseline="0" dirty="0" smtClean="0"/>
              <a:t>We find that the seismic </a:t>
            </a:r>
            <a:r>
              <a:rPr kumimoji="1" lang="en-US" altLang="ja-JP" baseline="0" dirty="0" err="1" smtClean="0"/>
              <a:t>wavespeed</a:t>
            </a:r>
            <a:r>
              <a:rPr kumimoji="1" lang="en-US" altLang="ja-JP" baseline="0" dirty="0" smtClean="0"/>
              <a:t> in the inner core is about 5% faster in the polar direction.</a:t>
            </a:r>
          </a:p>
          <a:p>
            <a:r>
              <a:rPr kumimoji="1" lang="en-US" altLang="ja-JP" baseline="0" dirty="0" smtClean="0"/>
              <a:t>This doesn’t sound like much, but these waves travel at 6 miles per second, so its nearly an extra half mile per second faster when waves travel parallel to the poles</a:t>
            </a:r>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14</a:t>
            </a:fld>
            <a:endParaRPr kumimoji="1" lang="ja-JP" altLang="en-US"/>
          </a:p>
        </p:txBody>
      </p:sp>
    </p:spTree>
    <p:extLst>
      <p:ext uri="{BB962C8B-B14F-4D97-AF65-F5344CB8AC3E}">
        <p14:creationId xmlns:p14="http://schemas.microsoft.com/office/powerpoint/2010/main" val="1050261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baseline="0" dirty="0" smtClean="0"/>
          </a:p>
          <a:p>
            <a:r>
              <a:rPr kumimoji="1" lang="en-US" altLang="ja-JP" baseline="0" dirty="0" smtClean="0"/>
              <a:t>We make many measurements of the seismic </a:t>
            </a:r>
            <a:r>
              <a:rPr kumimoji="1" lang="en-US" altLang="ja-JP" baseline="0" dirty="0" err="1" smtClean="0"/>
              <a:t>wavespeed</a:t>
            </a:r>
            <a:r>
              <a:rPr kumimoji="1" lang="en-US" altLang="ja-JP" baseline="0" dirty="0" smtClean="0"/>
              <a:t> through the inner core at different directions relative to the rotation axis.</a:t>
            </a:r>
          </a:p>
          <a:p>
            <a:r>
              <a:rPr kumimoji="1" lang="en-US" altLang="ja-JP" baseline="0" dirty="0" smtClean="0"/>
              <a:t>Most of our observations, shown by these red dots, show that the inner core is fast parallel to the rotation axis, and slow parallel to the equator</a:t>
            </a:r>
          </a:p>
          <a:p>
            <a:r>
              <a:rPr kumimoji="1" lang="en-US" altLang="ja-JP" baseline="0" dirty="0" smtClean="0"/>
              <a:t>The other dots that don’t fit the smooth curve point to other patterns in the inner core</a:t>
            </a:r>
          </a:p>
          <a:p>
            <a:endParaRPr kumimoji="1" lang="en-US" altLang="ja-JP" baseline="0" dirty="0" smtClean="0"/>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15</a:t>
            </a:fld>
            <a:endParaRPr kumimoji="1" lang="ja-JP" altLang="en-US"/>
          </a:p>
        </p:txBody>
      </p:sp>
    </p:spTree>
    <p:extLst>
      <p:ext uri="{BB962C8B-B14F-4D97-AF65-F5344CB8AC3E}">
        <p14:creationId xmlns:p14="http://schemas.microsoft.com/office/powerpoint/2010/main" val="1050261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baseline="0" dirty="0" smtClean="0"/>
          </a:p>
          <a:p>
            <a:r>
              <a:rPr kumimoji="1" lang="en-US" altLang="ja-JP" baseline="0" dirty="0" smtClean="0"/>
              <a:t>We refer to this feature as anisotropy, which means “not the same”, in contrast with “isotropy”, which means “the same”</a:t>
            </a:r>
          </a:p>
          <a:p>
            <a:r>
              <a:rPr kumimoji="1" lang="en-US" altLang="ja-JP" baseline="0" dirty="0" smtClean="0"/>
              <a:t>An anisotropic material has different material properties depending on direction, while an isotropic material looks the same in all directions</a:t>
            </a:r>
          </a:p>
          <a:p>
            <a:r>
              <a:rPr kumimoji="1" lang="en-US" altLang="ja-JP" b="1" baseline="0" dirty="0" smtClean="0"/>
              <a:t>CLICK</a:t>
            </a:r>
          </a:p>
          <a:p>
            <a:r>
              <a:rPr kumimoji="1" lang="en-US" altLang="ja-JP" baseline="0" dirty="0" smtClean="0"/>
              <a:t>For example wood is anisotropic.</a:t>
            </a:r>
          </a:p>
          <a:p>
            <a:r>
              <a:rPr kumimoji="1" lang="en-US" altLang="ja-JP" baseline="0" dirty="0" smtClean="0"/>
              <a:t>It’s hard against the grain, but weaker, and easier to split, along the grain. The strength of the wood depends on the direction you cut it.</a:t>
            </a:r>
          </a:p>
          <a:p>
            <a:r>
              <a:rPr kumimoji="1" lang="en-US" altLang="ja-JP" baseline="0" dirty="0" smtClean="0"/>
              <a:t>In the case of seismic anisotropy, the seismic </a:t>
            </a:r>
            <a:r>
              <a:rPr kumimoji="1" lang="en-US" altLang="ja-JP" baseline="0" dirty="0" err="1" smtClean="0"/>
              <a:t>wavespeed</a:t>
            </a:r>
            <a:r>
              <a:rPr kumimoji="1" lang="en-US" altLang="ja-JP" baseline="0" dirty="0" smtClean="0"/>
              <a:t> depends on the direction that the wave travels.</a:t>
            </a:r>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16</a:t>
            </a:fld>
            <a:endParaRPr kumimoji="1" lang="ja-JP" altLang="en-US"/>
          </a:p>
        </p:txBody>
      </p:sp>
    </p:spTree>
    <p:extLst>
      <p:ext uri="{BB962C8B-B14F-4D97-AF65-F5344CB8AC3E}">
        <p14:creationId xmlns:p14="http://schemas.microsoft.com/office/powerpoint/2010/main" val="1050261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baseline="0" dirty="0" smtClean="0"/>
          </a:p>
          <a:p>
            <a:r>
              <a:rPr kumimoji="1" lang="en-US" altLang="ja-JP" baseline="0" dirty="0" smtClean="0"/>
              <a:t>We also find that, unlike the rest of the Earth which is concentric, the strongest anisotropy </a:t>
            </a:r>
            <a:r>
              <a:rPr kumimoji="1" lang="x-none" altLang="ja-JP" baseline="0" dirty="0" smtClean="0"/>
              <a:t>is not </a:t>
            </a:r>
            <a:r>
              <a:rPr kumimoji="1" lang="en-US" altLang="ja-JP" baseline="0" dirty="0" smtClean="0"/>
              <a:t>in Earth’s </a:t>
            </a:r>
            <a:r>
              <a:rPr kumimoji="1" lang="en-US" altLang="ja-JP" baseline="0" dirty="0" err="1" smtClean="0"/>
              <a:t>centre</a:t>
            </a:r>
            <a:r>
              <a:rPr kumimoji="1" lang="en-US" altLang="ja-JP" baseline="0" dirty="0" smtClean="0"/>
              <a:t>, but is offset to the West (under Brazil)</a:t>
            </a:r>
          </a:p>
          <a:p>
            <a:r>
              <a:rPr kumimoji="1" lang="en-US" altLang="ja-JP" baseline="0" dirty="0" smtClean="0"/>
              <a:t>But why does the anisotropy, and its location matter?</a:t>
            </a:r>
          </a:p>
          <a:p>
            <a:r>
              <a:rPr kumimoji="1" lang="en-US" altLang="ja-JP" baseline="0" dirty="0" smtClean="0"/>
              <a:t>Because this tells us what the inner core is made of and how the inner core moves</a:t>
            </a:r>
          </a:p>
          <a:p>
            <a:endParaRPr kumimoji="1" lang="en-US" altLang="ja-JP" baseline="0" dirty="0" smtClean="0"/>
          </a:p>
          <a:p>
            <a:r>
              <a:rPr kumimoji="1" lang="en-US" altLang="ja-JP" baseline="0" dirty="0" smtClean="0"/>
              <a:t>But again, seismology only shows us the present day, it’s like an X-ray image of the Earth today, and we’ve only been doing seismology for 100 years, far too short a time to measure the inner core moving</a:t>
            </a:r>
          </a:p>
          <a:p>
            <a:r>
              <a:rPr kumimoji="1" lang="en-US" altLang="ja-JP" baseline="0" dirty="0" smtClean="0"/>
              <a:t>We can use crystals to tell us about this movement</a:t>
            </a:r>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17</a:t>
            </a:fld>
            <a:endParaRPr kumimoji="1" lang="ja-JP" altLang="en-US"/>
          </a:p>
        </p:txBody>
      </p:sp>
    </p:spTree>
    <p:extLst>
      <p:ext uri="{BB962C8B-B14F-4D97-AF65-F5344CB8AC3E}">
        <p14:creationId xmlns:p14="http://schemas.microsoft.com/office/powerpoint/2010/main" val="1050261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dirty="0" smtClean="0"/>
          </a:p>
          <a:p>
            <a:r>
              <a:rPr kumimoji="1" lang="en-US" altLang="ja-JP" dirty="0" smtClean="0"/>
              <a:t>We</a:t>
            </a:r>
            <a:r>
              <a:rPr kumimoji="1" lang="en-US" altLang="ja-JP" baseline="0" dirty="0" smtClean="0"/>
              <a:t> have reason to believe that the Earth’s inner core is a solid block of iron, composed of many crystals</a:t>
            </a:r>
          </a:p>
          <a:p>
            <a:r>
              <a:rPr kumimoji="1" lang="en-US" altLang="ja-JP" baseline="0" dirty="0" smtClean="0"/>
              <a:t>This is a piece of a meteorite, which was probably the core of some planet that got destroyed early in the life of our solar system</a:t>
            </a:r>
          </a:p>
          <a:p>
            <a:r>
              <a:rPr kumimoji="1" lang="en-US" altLang="ja-JP" baseline="0" dirty="0" smtClean="0"/>
              <a:t>This piece has many iron crystals which are long and thin, so likely anisotropic.</a:t>
            </a:r>
            <a:endParaRPr kumimoji="1" lang="en-US" altLang="ja-JP" b="1" baseline="0" dirty="0" smtClean="0"/>
          </a:p>
          <a:p>
            <a:r>
              <a:rPr kumimoji="1" lang="en-US" altLang="ja-JP" b="1" baseline="0" dirty="0" smtClean="0"/>
              <a:t>CLICK</a:t>
            </a:r>
          </a:p>
          <a:p>
            <a:r>
              <a:rPr kumimoji="1" lang="en-US" altLang="ja-JP" baseline="0" dirty="0" smtClean="0"/>
              <a:t>A single iron crystal itself is intrinsically anisotropic, waves would travel through it at different speeds depending on direction</a:t>
            </a:r>
          </a:p>
          <a:p>
            <a:r>
              <a:rPr kumimoji="1" lang="en-US" altLang="ja-JP" b="1" baseline="0" dirty="0" smtClean="0"/>
              <a:t>CLICK</a:t>
            </a:r>
          </a:p>
          <a:p>
            <a:r>
              <a:rPr kumimoji="1" lang="en-US" altLang="ja-JP" baseline="0" dirty="0" smtClean="0"/>
              <a:t>Measurements of iron at the pressure and temperature of the inner core show that it’s anisotropy looks like that we observe with seismic waves</a:t>
            </a:r>
          </a:p>
          <a:p>
            <a:r>
              <a:rPr kumimoji="1" lang="en-US" altLang="ja-JP" baseline="0" dirty="0" smtClean="0"/>
              <a:t>So if we plucked out a single crystal of the inner core, it would have the same anisotropy as we observe seismically for the whole of the inner core</a:t>
            </a:r>
          </a:p>
          <a:p>
            <a:r>
              <a:rPr kumimoji="1" lang="en-US" altLang="ja-JP" b="1" baseline="0" dirty="0" smtClean="0"/>
              <a:t>CLICK</a:t>
            </a:r>
          </a:p>
          <a:p>
            <a:r>
              <a:rPr kumimoji="1" lang="en-US" altLang="ja-JP" baseline="0" dirty="0" smtClean="0"/>
              <a:t>But that’s just one crystal that is anisotropic</a:t>
            </a:r>
          </a:p>
          <a:p>
            <a:r>
              <a:rPr kumimoji="1" lang="en-US" altLang="ja-JP" b="1" baseline="0" dirty="0" smtClean="0"/>
              <a:t>CLICK</a:t>
            </a:r>
          </a:p>
          <a:p>
            <a:r>
              <a:rPr kumimoji="1" lang="en-US" altLang="ja-JP" baseline="0" dirty="0" smtClean="0"/>
              <a:t>In an inner core that’s 2000 miles across</a:t>
            </a:r>
          </a:p>
          <a:p>
            <a:r>
              <a:rPr kumimoji="1" lang="en-US" altLang="ja-JP" b="1" baseline="0" dirty="0" smtClean="0"/>
              <a:t>CLICK</a:t>
            </a:r>
            <a:br>
              <a:rPr kumimoji="1" lang="en-US" altLang="ja-JP" b="1" baseline="0" dirty="0" smtClean="0"/>
            </a:br>
            <a:r>
              <a:rPr kumimoji="1" lang="en-US" altLang="ja-JP" b="0" baseline="0" dirty="0" smtClean="0"/>
              <a:t>If all of the crystals in the inner core pointed in different directions, we wouldn’t have any anisotropy</a:t>
            </a:r>
            <a:endParaRPr kumimoji="1" lang="en-US" altLang="ja-JP" b="1" baseline="0" dirty="0" smtClean="0"/>
          </a:p>
          <a:p>
            <a:r>
              <a:rPr kumimoji="1" lang="en-US" altLang="ja-JP" b="0" baseline="0" dirty="0" smtClean="0"/>
              <a:t>But for the whole of the inner core to have the character of one crystal, all of the other crystals have to look similar, meaning that they all have to point in the same direction.</a:t>
            </a:r>
          </a:p>
          <a:p>
            <a:r>
              <a:rPr kumimoji="1" lang="en-US" altLang="ja-JP" b="0" baseline="0" dirty="0" smtClean="0"/>
              <a:t>We need to align the individual crystals to make the anisotropy point in the same one direction.</a:t>
            </a:r>
          </a:p>
          <a:p>
            <a:r>
              <a:rPr kumimoji="1" lang="en-US" altLang="ja-JP" b="1" baseline="0" dirty="0" smtClean="0"/>
              <a:t>CLICK</a:t>
            </a:r>
          </a:p>
          <a:p>
            <a:r>
              <a:rPr kumimoji="1" lang="en-US" altLang="ja-JP" b="0" baseline="0" dirty="0" smtClean="0"/>
              <a:t>Then our whole inner core would be anisotropic.</a:t>
            </a:r>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18</a:t>
            </a:fld>
            <a:endParaRPr kumimoji="1" lang="ja-JP" altLang="en-US"/>
          </a:p>
        </p:txBody>
      </p:sp>
    </p:spTree>
    <p:extLst>
      <p:ext uri="{BB962C8B-B14F-4D97-AF65-F5344CB8AC3E}">
        <p14:creationId xmlns:p14="http://schemas.microsoft.com/office/powerpoint/2010/main" val="17673240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dirty="0" smtClean="0"/>
          </a:p>
          <a:p>
            <a:r>
              <a:rPr kumimoji="1" lang="en-US" altLang="ja-JP" dirty="0" smtClean="0"/>
              <a:t>To align</a:t>
            </a:r>
            <a:r>
              <a:rPr kumimoji="1" lang="en-US" altLang="ja-JP" baseline="0" dirty="0" smtClean="0"/>
              <a:t> crystals we need flow</a:t>
            </a:r>
          </a:p>
          <a:p>
            <a:r>
              <a:rPr kumimoji="1" lang="en-US" altLang="ja-JP" b="0" baseline="0" dirty="0" smtClean="0"/>
              <a:t>Lots of things move, flow, and change direction.</a:t>
            </a:r>
          </a:p>
          <a:p>
            <a:r>
              <a:rPr kumimoji="1" lang="en-US" altLang="ja-JP" b="0" baseline="0" dirty="0" smtClean="0"/>
              <a:t>We’re looking at a crowd of people on Black Friday.</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b="1" baseline="0" dirty="0" smtClean="0"/>
              <a:t>CLICK</a:t>
            </a:r>
          </a:p>
          <a:p>
            <a:r>
              <a:rPr kumimoji="1" lang="en-US" altLang="ja-JP" b="0" baseline="0" dirty="0" smtClean="0"/>
              <a:t>Look at how they’re disorderly and random</a:t>
            </a:r>
          </a:p>
          <a:p>
            <a:r>
              <a:rPr kumimoji="1" lang="en-US" altLang="ja-JP" b="0" baseline="0" dirty="0" smtClean="0"/>
              <a:t>Then we open the doors and everyone points in the same direction, even these people sneaking in from the side.</a:t>
            </a:r>
          </a:p>
          <a:p>
            <a:r>
              <a:rPr kumimoji="1" lang="en-US" altLang="ja-JP" b="0" baseline="0" dirty="0" smtClean="0"/>
              <a:t>Iron Crystals behave in a similar way: they start off random, then align when they move.</a:t>
            </a:r>
          </a:p>
          <a:p>
            <a:endParaRPr kumimoji="1" lang="en-US" altLang="ja-JP" b="0" baseline="0" dirty="0" smtClean="0"/>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19</a:t>
            </a:fld>
            <a:endParaRPr kumimoji="1" lang="ja-JP" altLang="en-US"/>
          </a:p>
        </p:txBody>
      </p:sp>
    </p:spTree>
    <p:extLst>
      <p:ext uri="{BB962C8B-B14F-4D97-AF65-F5344CB8AC3E}">
        <p14:creationId xmlns:p14="http://schemas.microsoft.com/office/powerpoint/2010/main" val="17673240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dirty="0" smtClean="0"/>
          </a:p>
          <a:p>
            <a:r>
              <a:rPr kumimoji="1" lang="en-US" altLang="ja-JP" b="0" baseline="0" dirty="0" smtClean="0"/>
              <a:t>Because of Earth’s rotation and the way in which the outer core </a:t>
            </a:r>
            <a:r>
              <a:rPr kumimoji="1" lang="en-US" altLang="ja-JP" b="0" baseline="0" dirty="0" err="1" smtClean="0"/>
              <a:t>convects</a:t>
            </a:r>
            <a:r>
              <a:rPr kumimoji="1" lang="en-US" altLang="ja-JP" b="0" baseline="0" dirty="0" smtClean="0"/>
              <a:t>, we think that the inner core will grow faster at the equator than at the poles.</a:t>
            </a:r>
          </a:p>
          <a:p>
            <a:r>
              <a:rPr kumimoji="1" lang="en-US" altLang="ja-JP" b="1" baseline="0" dirty="0" smtClean="0"/>
              <a:t>CLICK</a:t>
            </a:r>
          </a:p>
          <a:p>
            <a:r>
              <a:rPr kumimoji="1" lang="en-US" altLang="ja-JP" b="0" baseline="0" dirty="0" smtClean="0"/>
              <a:t>This would create an ellipsoid-shaped inner core</a:t>
            </a:r>
          </a:p>
          <a:p>
            <a:r>
              <a:rPr kumimoji="1" lang="en-US" altLang="ja-JP" b="1" baseline="0" dirty="0" smtClean="0"/>
              <a:t>CLICK</a:t>
            </a:r>
          </a:p>
          <a:p>
            <a:r>
              <a:rPr kumimoji="1" lang="en-US" altLang="ja-JP" b="0" baseline="0" dirty="0" smtClean="0"/>
              <a:t>However, ellipsoids aren’t very gravitationally stable, and so gravity will drag the core back into a spherical shape</a:t>
            </a:r>
          </a:p>
          <a:p>
            <a:r>
              <a:rPr kumimoji="1" lang="en-US" altLang="ja-JP" b="1" baseline="0" dirty="0" smtClean="0"/>
              <a:t>CLICK</a:t>
            </a:r>
          </a:p>
          <a:p>
            <a:r>
              <a:rPr kumimoji="1" lang="en-US" altLang="ja-JP" b="0" baseline="0" dirty="0" smtClean="0"/>
              <a:t>The involves pulling in from the equator, and pushing up towards the poles.</a:t>
            </a:r>
          </a:p>
          <a:p>
            <a:r>
              <a:rPr kumimoji="1" lang="en-US" altLang="ja-JP" b="1" baseline="0" dirty="0" smtClean="0"/>
              <a:t>CLICK</a:t>
            </a:r>
          </a:p>
          <a:p>
            <a:r>
              <a:rPr kumimoji="1" lang="en-US" altLang="ja-JP" b="0" baseline="0" dirty="0" smtClean="0"/>
              <a:t>This sets up a flow that aligns crystals as the core grows to its present size.</a:t>
            </a:r>
          </a:p>
          <a:p>
            <a:r>
              <a:rPr kumimoji="1" lang="en-US" altLang="ja-JP" b="1" baseline="0" dirty="0" smtClean="0"/>
              <a:t>CLICK</a:t>
            </a:r>
          </a:p>
          <a:p>
            <a:r>
              <a:rPr kumimoji="1" lang="en-US" altLang="ja-JP" b="0" baseline="0" dirty="0" smtClean="0"/>
              <a:t>Overall, the crystals all point in the same direction like one big crystal.</a:t>
            </a:r>
          </a:p>
          <a:p>
            <a:r>
              <a:rPr kumimoji="1" lang="en-US" altLang="ja-JP" b="0" baseline="0" dirty="0" smtClean="0"/>
              <a:t>The strongest flow is in the </a:t>
            </a:r>
            <a:r>
              <a:rPr kumimoji="1" lang="en-US" altLang="ja-JP" b="0" baseline="0" dirty="0" err="1" smtClean="0"/>
              <a:t>centre</a:t>
            </a:r>
            <a:r>
              <a:rPr kumimoji="1" lang="en-US" altLang="ja-JP" b="0" baseline="0" dirty="0" smtClean="0"/>
              <a:t>, so the strongest anisotropy will be in the </a:t>
            </a:r>
            <a:r>
              <a:rPr kumimoji="1" lang="en-US" altLang="ja-JP" b="0" baseline="0" dirty="0" err="1" smtClean="0"/>
              <a:t>centre</a:t>
            </a:r>
            <a:endParaRPr kumimoji="1" lang="en-US" altLang="ja-JP" b="0" baseline="0" dirty="0" smtClean="0"/>
          </a:p>
          <a:p>
            <a:r>
              <a:rPr kumimoji="1" lang="en-US" altLang="ja-JP" b="1" baseline="0" dirty="0" smtClean="0"/>
              <a:t>CLICK</a:t>
            </a:r>
          </a:p>
          <a:p>
            <a:r>
              <a:rPr kumimoji="1" lang="en-US" altLang="ja-JP" b="0" baseline="0" dirty="0" smtClean="0"/>
              <a:t>But seismology tells us that the strongest anisotropy is offset from the </a:t>
            </a:r>
            <a:r>
              <a:rPr kumimoji="1" lang="en-US" altLang="ja-JP" b="0" baseline="0" dirty="0" err="1" smtClean="0"/>
              <a:t>centre</a:t>
            </a:r>
            <a:endParaRPr kumimoji="1" lang="en-US" altLang="ja-JP" b="0" baseline="0" dirty="0" smtClean="0"/>
          </a:p>
          <a:p>
            <a:endParaRPr kumimoji="1" lang="en-US" altLang="ja-JP" b="1" baseline="0" dirty="0" smtClean="0"/>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20</a:t>
            </a:fld>
            <a:endParaRPr kumimoji="1" lang="ja-JP" altLang="en-US"/>
          </a:p>
        </p:txBody>
      </p:sp>
    </p:spTree>
    <p:extLst>
      <p:ext uri="{BB962C8B-B14F-4D97-AF65-F5344CB8AC3E}">
        <p14:creationId xmlns:p14="http://schemas.microsoft.com/office/powerpoint/2010/main" val="17673240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b="0" baseline="0" dirty="0" smtClean="0"/>
          </a:p>
          <a:p>
            <a:r>
              <a:rPr kumimoji="1" lang="en-US" altLang="ja-JP" b="0" baseline="0" dirty="0" smtClean="0"/>
              <a:t>Given this pattern of growth, how can could we grow an inner core that’s offset?</a:t>
            </a:r>
          </a:p>
          <a:p>
            <a:r>
              <a:rPr kumimoji="1" lang="en-US" altLang="ja-JP" b="1" baseline="0" dirty="0" smtClean="0"/>
              <a:t>CLICK</a:t>
            </a:r>
          </a:p>
          <a:p>
            <a:r>
              <a:rPr kumimoji="1" lang="en-US" altLang="ja-JP" b="0" baseline="0" dirty="0" smtClean="0"/>
              <a:t>The answer is asymmetric growth</a:t>
            </a:r>
          </a:p>
          <a:p>
            <a:r>
              <a:rPr kumimoji="1" lang="en-US" altLang="ja-JP" b="0" baseline="0" dirty="0" smtClean="0"/>
              <a:t>If we grow more on one side of the inner core than the other, so crystals grow faster here than here, </a:t>
            </a:r>
          </a:p>
          <a:p>
            <a:r>
              <a:rPr kumimoji="1" lang="en-US" altLang="ja-JP" b="0" baseline="0" dirty="0" smtClean="0"/>
              <a:t>We grow the inner core away from the original </a:t>
            </a:r>
            <a:r>
              <a:rPr kumimoji="1" lang="en-US" altLang="ja-JP" b="0" baseline="0" dirty="0" err="1" smtClean="0"/>
              <a:t>centre</a:t>
            </a:r>
            <a:endParaRPr kumimoji="1" lang="en-US" altLang="ja-JP" b="0" baseline="0" dirty="0" smtClean="0"/>
          </a:p>
          <a:p>
            <a:r>
              <a:rPr kumimoji="1" lang="en-US" altLang="ja-JP" b="1" baseline="0" dirty="0" smtClean="0"/>
              <a:t>CLICK</a:t>
            </a:r>
          </a:p>
          <a:p>
            <a:r>
              <a:rPr kumimoji="1" lang="en-US" altLang="ja-JP" b="0" baseline="0" dirty="0" smtClean="0"/>
              <a:t>If we repeat this process we slowly translate the inner core, sliding it from one side to the other, and the original </a:t>
            </a:r>
            <a:r>
              <a:rPr kumimoji="1" lang="en-US" altLang="ja-JP" b="0" baseline="0" dirty="0" err="1" smtClean="0"/>
              <a:t>centre</a:t>
            </a:r>
            <a:r>
              <a:rPr kumimoji="1" lang="en-US" altLang="ja-JP" b="0" baseline="0" dirty="0" smtClean="0"/>
              <a:t> becomes offset.</a:t>
            </a:r>
          </a:p>
          <a:p>
            <a:r>
              <a:rPr kumimoji="1" lang="en-US" altLang="ja-JP" b="1" baseline="0" dirty="0" smtClean="0"/>
              <a:t>CLICK</a:t>
            </a:r>
          </a:p>
          <a:p>
            <a:r>
              <a:rPr kumimoji="1" lang="en-US" altLang="ja-JP" b="0" baseline="0" dirty="0" smtClean="0"/>
              <a:t>Thus our strongest flow is offset, so our strongest alignment is offset, so our strongest anisotropy is also offset</a:t>
            </a:r>
          </a:p>
          <a:p>
            <a:r>
              <a:rPr kumimoji="1" lang="en-US" altLang="ja-JP" b="0" baseline="0" dirty="0" smtClean="0"/>
              <a:t>This hypothesis matches all of our seismic observations, thus it’s a compelling explanation for how the inner core grows.</a:t>
            </a:r>
          </a:p>
          <a:p>
            <a:endParaRPr kumimoji="1" lang="en-US" altLang="ja-JP" b="0" baseline="0" dirty="0" smtClean="0"/>
          </a:p>
          <a:p>
            <a:endParaRPr kumimoji="1" lang="en-US" altLang="ja-JP" b="0" baseline="0" dirty="0" smtClean="0"/>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21</a:t>
            </a:fld>
            <a:endParaRPr kumimoji="1" lang="ja-JP" altLang="en-US"/>
          </a:p>
        </p:txBody>
      </p:sp>
    </p:spTree>
    <p:extLst>
      <p:ext uri="{BB962C8B-B14F-4D97-AF65-F5344CB8AC3E}">
        <p14:creationId xmlns:p14="http://schemas.microsoft.com/office/powerpoint/2010/main" val="17673240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ja-JP" dirty="0" smtClean="0"/>
          </a:p>
          <a:p>
            <a:r>
              <a:rPr kumimoji="1" lang="en-US" altLang="ja-JP" dirty="0" smtClean="0"/>
              <a:t>In the end, when we slice our inner core,</a:t>
            </a:r>
          </a:p>
          <a:p>
            <a:r>
              <a:rPr kumimoji="1" lang="en-US" altLang="ja-JP" b="1" dirty="0" smtClean="0"/>
              <a:t>CLICK</a:t>
            </a:r>
          </a:p>
          <a:p>
            <a:r>
              <a:rPr kumimoji="1" lang="en-US" altLang="ja-JP" dirty="0" smtClean="0"/>
              <a:t>we see tree rings, tracking its movement</a:t>
            </a:r>
          </a:p>
          <a:p>
            <a:r>
              <a:rPr kumimoji="1" lang="en-US" altLang="ja-JP" dirty="0" smtClean="0"/>
              <a:t>So, that’s how, standing here on the Earth’s surface, can take a single snapshot</a:t>
            </a:r>
            <a:r>
              <a:rPr kumimoji="1" lang="en-US" altLang="ja-JP" baseline="0" dirty="0" smtClean="0"/>
              <a:t> </a:t>
            </a:r>
            <a:r>
              <a:rPr kumimoji="1" lang="en-US" altLang="ja-JP" dirty="0" smtClean="0"/>
              <a:t>of the Earth</a:t>
            </a:r>
            <a:r>
              <a:rPr kumimoji="1" lang="en-US" altLang="ja-JP" baseline="0" dirty="0" smtClean="0"/>
              <a:t> today, and we can work out what the inner core been doing for the last half a billion years.</a:t>
            </a:r>
            <a:endParaRPr kumimoji="1" lang="en-US" altLang="ja-JP" dirty="0" smtClean="0"/>
          </a:p>
        </p:txBody>
      </p:sp>
      <p:sp>
        <p:nvSpPr>
          <p:cNvPr id="4" name="Slide Number Placeholder 3"/>
          <p:cNvSpPr>
            <a:spLocks noGrp="1"/>
          </p:cNvSpPr>
          <p:nvPr>
            <p:ph type="sldNum" sz="quarter" idx="10"/>
          </p:nvPr>
        </p:nvSpPr>
        <p:spPr/>
        <p:txBody>
          <a:bodyPr/>
          <a:lstStyle/>
          <a:p>
            <a:fld id="{3FE3981D-D369-D646-836C-DC5BF684EF4D}" type="slidenum">
              <a:rPr kumimoji="1" lang="ja-JP" altLang="en-US" smtClean="0"/>
              <a:t>22</a:t>
            </a:fld>
            <a:endParaRPr kumimoji="1" lang="ja-JP" altLang="en-US"/>
          </a:p>
        </p:txBody>
      </p:sp>
    </p:spTree>
    <p:extLst>
      <p:ext uri="{BB962C8B-B14F-4D97-AF65-F5344CB8AC3E}">
        <p14:creationId xmlns:p14="http://schemas.microsoft.com/office/powerpoint/2010/main" val="1767324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altLang="ja-JP"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ltLang="ja-JP" smtClean="0"/>
              <a:t>Click to edit Master subtitle style</a:t>
            </a:r>
            <a:endParaRPr lang="en-US"/>
          </a:p>
        </p:txBody>
      </p:sp>
      <p:sp>
        <p:nvSpPr>
          <p:cNvPr id="4" name="Date Placeholder 3"/>
          <p:cNvSpPr>
            <a:spLocks noGrp="1"/>
          </p:cNvSpPr>
          <p:nvPr>
            <p:ph type="dt" sz="half" idx="10"/>
          </p:nvPr>
        </p:nvSpPr>
        <p:spPr/>
        <p:txBody>
          <a:bodyPr/>
          <a:lstStyle/>
          <a:p>
            <a:fld id="{838261EB-27FD-CE43-9B74-381FB57DDD44}" type="datetimeFigureOut">
              <a:rPr kumimoji="1" lang="ja-JP" altLang="en-US" smtClean="0"/>
              <a:t>8/29/19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5F4E12C-DAD7-7C48-B440-ADCD85C63D22}" type="slidenum">
              <a:rPr kumimoji="1" lang="ja-JP" altLang="en-US" smtClean="0"/>
              <a:t>‹#›</a:t>
            </a:fld>
            <a:endParaRPr kumimoji="1" lang="ja-JP" alt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ltLang="ja-JP" smtClean="0"/>
              <a:t>Click to edit Master title style</a:t>
            </a:r>
            <a:endParaRPr lang="en-US"/>
          </a:p>
        </p:txBody>
      </p:sp>
      <p:sp>
        <p:nvSpPr>
          <p:cNvPr id="3" name="Content Placeholder 2"/>
          <p:cNvSpPr>
            <a:spLocks noGrp="1"/>
          </p:cNvSpPr>
          <p:nvPr>
            <p:ph idx="1"/>
          </p:nvPr>
        </p:nvSpPr>
        <p:spPr/>
        <p:txBody>
          <a:bodyPr/>
          <a:lstStyle/>
          <a:p>
            <a:pPr lvl="0"/>
            <a:r>
              <a:rPr lang="x-none" altLang="ja-JP" smtClean="0"/>
              <a:t>Click to edit Master text styles</a:t>
            </a:r>
          </a:p>
          <a:p>
            <a:pPr lvl="1"/>
            <a:r>
              <a:rPr lang="x-none" altLang="ja-JP" smtClean="0"/>
              <a:t>Second level</a:t>
            </a:r>
          </a:p>
          <a:p>
            <a:pPr lvl="2"/>
            <a:r>
              <a:rPr lang="x-none" altLang="ja-JP" smtClean="0"/>
              <a:t>Third level</a:t>
            </a:r>
          </a:p>
          <a:p>
            <a:pPr lvl="3"/>
            <a:r>
              <a:rPr lang="x-none" altLang="ja-JP" smtClean="0"/>
              <a:t>Fourth level</a:t>
            </a:r>
          </a:p>
          <a:p>
            <a:pPr lvl="4"/>
            <a:r>
              <a:rPr lang="x-none" altLang="ja-JP" smtClean="0"/>
              <a:t>Fifth level</a:t>
            </a:r>
            <a:endParaRPr lang="en-US"/>
          </a:p>
        </p:txBody>
      </p:sp>
      <p:sp>
        <p:nvSpPr>
          <p:cNvPr id="4" name="Date Placeholder 3"/>
          <p:cNvSpPr>
            <a:spLocks noGrp="1"/>
          </p:cNvSpPr>
          <p:nvPr>
            <p:ph type="dt" sz="half" idx="10"/>
          </p:nvPr>
        </p:nvSpPr>
        <p:spPr/>
        <p:txBody>
          <a:bodyPr/>
          <a:lstStyle/>
          <a:p>
            <a:fld id="{838261EB-27FD-CE43-9B74-381FB57DDD44}" type="datetimeFigureOut">
              <a:rPr kumimoji="1" lang="ja-JP" altLang="en-US" smtClean="0"/>
              <a:t>8/29/19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5F4E12C-DAD7-7C48-B440-ADCD85C63D22}" type="slidenum">
              <a:rPr kumimoji="1" lang="ja-JP" altLang="en-US" smtClean="0"/>
              <a:t>‹#›</a:t>
            </a:fld>
            <a:endParaRPr kumimoji="1" lang="ja-JP" alt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altLang="ja-JP"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ltLang="ja-JP" smtClean="0"/>
              <a:t>Click to edit Master text styles</a:t>
            </a:r>
          </a:p>
        </p:txBody>
      </p:sp>
      <p:sp>
        <p:nvSpPr>
          <p:cNvPr id="4" name="Date Placeholder 3"/>
          <p:cNvSpPr>
            <a:spLocks noGrp="1"/>
          </p:cNvSpPr>
          <p:nvPr>
            <p:ph type="dt" sz="half" idx="10"/>
          </p:nvPr>
        </p:nvSpPr>
        <p:spPr/>
        <p:txBody>
          <a:bodyPr/>
          <a:lstStyle/>
          <a:p>
            <a:fld id="{838261EB-27FD-CE43-9B74-381FB57DDD44}" type="datetimeFigureOut">
              <a:rPr kumimoji="1" lang="ja-JP" altLang="en-US" smtClean="0"/>
              <a:t>8/29/19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5F4E12C-DAD7-7C48-B440-ADCD85C63D22}" type="slidenum">
              <a:rPr kumimoji="1" lang="ja-JP" altLang="en-US" smtClean="0"/>
              <a:t>‹#›</a:t>
            </a:fld>
            <a:endParaRPr kumimoji="1" lang="ja-JP" alt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ltLang="ja-JP"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ltLang="ja-JP" smtClean="0"/>
              <a:t>Click to edit Master text styles</a:t>
            </a:r>
          </a:p>
          <a:p>
            <a:pPr lvl="1"/>
            <a:r>
              <a:rPr lang="x-none" altLang="ja-JP" smtClean="0"/>
              <a:t>Second level</a:t>
            </a:r>
          </a:p>
          <a:p>
            <a:pPr lvl="2"/>
            <a:r>
              <a:rPr lang="x-none" altLang="ja-JP" smtClean="0"/>
              <a:t>Third level</a:t>
            </a:r>
          </a:p>
          <a:p>
            <a:pPr lvl="3"/>
            <a:r>
              <a:rPr lang="x-none" altLang="ja-JP" smtClean="0"/>
              <a:t>Fourth level</a:t>
            </a:r>
          </a:p>
          <a:p>
            <a:pPr lvl="4"/>
            <a:r>
              <a:rPr lang="x-none" altLang="ja-JP"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ltLang="ja-JP" smtClean="0"/>
              <a:t>Click to edit Master text styles</a:t>
            </a:r>
          </a:p>
          <a:p>
            <a:pPr lvl="1"/>
            <a:r>
              <a:rPr lang="x-none" altLang="ja-JP" smtClean="0"/>
              <a:t>Second level</a:t>
            </a:r>
          </a:p>
          <a:p>
            <a:pPr lvl="2"/>
            <a:r>
              <a:rPr lang="x-none" altLang="ja-JP" smtClean="0"/>
              <a:t>Third level</a:t>
            </a:r>
          </a:p>
          <a:p>
            <a:pPr lvl="3"/>
            <a:r>
              <a:rPr lang="x-none" altLang="ja-JP" smtClean="0"/>
              <a:t>Fourth level</a:t>
            </a:r>
          </a:p>
          <a:p>
            <a:pPr lvl="4"/>
            <a:r>
              <a:rPr lang="x-none" altLang="ja-JP" smtClean="0"/>
              <a:t>Fifth level</a:t>
            </a:r>
            <a:endParaRPr lang="en-US"/>
          </a:p>
        </p:txBody>
      </p:sp>
      <p:sp>
        <p:nvSpPr>
          <p:cNvPr id="5" name="Date Placeholder 4"/>
          <p:cNvSpPr>
            <a:spLocks noGrp="1"/>
          </p:cNvSpPr>
          <p:nvPr>
            <p:ph type="dt" sz="half" idx="10"/>
          </p:nvPr>
        </p:nvSpPr>
        <p:spPr/>
        <p:txBody>
          <a:bodyPr/>
          <a:lstStyle/>
          <a:p>
            <a:fld id="{838261EB-27FD-CE43-9B74-381FB57DDD44}" type="datetimeFigureOut">
              <a:rPr kumimoji="1" lang="ja-JP" altLang="en-US" smtClean="0"/>
              <a:t>8/29/19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5F4E12C-DAD7-7C48-B440-ADCD85C63D22}" type="slidenum">
              <a:rPr kumimoji="1" lang="ja-JP" altLang="en-US" smtClean="0"/>
              <a:t>‹#›</a:t>
            </a:fld>
            <a:endParaRPr kumimoji="1" lang="ja-JP" alt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ltLang="ja-JP"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ltLang="ja-JP"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ltLang="ja-JP" smtClean="0"/>
              <a:t>Click to edit Master text styles</a:t>
            </a:r>
          </a:p>
          <a:p>
            <a:pPr lvl="1"/>
            <a:r>
              <a:rPr lang="x-none" altLang="ja-JP" smtClean="0"/>
              <a:t>Second level</a:t>
            </a:r>
          </a:p>
          <a:p>
            <a:pPr lvl="2"/>
            <a:r>
              <a:rPr lang="x-none" altLang="ja-JP" smtClean="0"/>
              <a:t>Third level</a:t>
            </a:r>
          </a:p>
          <a:p>
            <a:pPr lvl="3"/>
            <a:r>
              <a:rPr lang="x-none" altLang="ja-JP" smtClean="0"/>
              <a:t>Fourth level</a:t>
            </a:r>
          </a:p>
          <a:p>
            <a:pPr lvl="4"/>
            <a:r>
              <a:rPr lang="x-none" altLang="ja-JP"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ltLang="ja-JP"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ltLang="ja-JP" smtClean="0"/>
              <a:t>Click to edit Master text styles</a:t>
            </a:r>
          </a:p>
          <a:p>
            <a:pPr lvl="1"/>
            <a:r>
              <a:rPr lang="x-none" altLang="ja-JP" smtClean="0"/>
              <a:t>Second level</a:t>
            </a:r>
          </a:p>
          <a:p>
            <a:pPr lvl="2"/>
            <a:r>
              <a:rPr lang="x-none" altLang="ja-JP" smtClean="0"/>
              <a:t>Third level</a:t>
            </a:r>
          </a:p>
          <a:p>
            <a:pPr lvl="3"/>
            <a:r>
              <a:rPr lang="x-none" altLang="ja-JP" smtClean="0"/>
              <a:t>Fourth level</a:t>
            </a:r>
          </a:p>
          <a:p>
            <a:pPr lvl="4"/>
            <a:r>
              <a:rPr lang="x-none" altLang="ja-JP" smtClean="0"/>
              <a:t>Fifth level</a:t>
            </a:r>
            <a:endParaRPr lang="en-US"/>
          </a:p>
        </p:txBody>
      </p:sp>
      <p:sp>
        <p:nvSpPr>
          <p:cNvPr id="7" name="Date Placeholder 6"/>
          <p:cNvSpPr>
            <a:spLocks noGrp="1"/>
          </p:cNvSpPr>
          <p:nvPr>
            <p:ph type="dt" sz="half" idx="10"/>
          </p:nvPr>
        </p:nvSpPr>
        <p:spPr/>
        <p:txBody>
          <a:bodyPr/>
          <a:lstStyle/>
          <a:p>
            <a:fld id="{838261EB-27FD-CE43-9B74-381FB57DDD44}" type="datetimeFigureOut">
              <a:rPr kumimoji="1" lang="ja-JP" altLang="en-US" smtClean="0"/>
              <a:t>8/29/19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5F4E12C-DAD7-7C48-B440-ADCD85C63D22}" type="slidenum">
              <a:rPr kumimoji="1" lang="ja-JP" altLang="en-US" smtClean="0"/>
              <a:t>‹#›</a:t>
            </a:fld>
            <a:endParaRPr kumimoji="1" lang="ja-JP" alt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ltLang="ja-JP" smtClean="0"/>
              <a:t>Click to edit Master title style</a:t>
            </a:r>
            <a:endParaRPr lang="en-US"/>
          </a:p>
        </p:txBody>
      </p:sp>
      <p:sp>
        <p:nvSpPr>
          <p:cNvPr id="3" name="Date Placeholder 2"/>
          <p:cNvSpPr>
            <a:spLocks noGrp="1"/>
          </p:cNvSpPr>
          <p:nvPr>
            <p:ph type="dt" sz="half" idx="10"/>
          </p:nvPr>
        </p:nvSpPr>
        <p:spPr/>
        <p:txBody>
          <a:bodyPr/>
          <a:lstStyle/>
          <a:p>
            <a:fld id="{838261EB-27FD-CE43-9B74-381FB57DDD44}" type="datetimeFigureOut">
              <a:rPr kumimoji="1" lang="ja-JP" altLang="en-US" smtClean="0"/>
              <a:t>8/29/19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5F4E12C-DAD7-7C48-B440-ADCD85C63D22}" type="slidenum">
              <a:rPr kumimoji="1" lang="ja-JP" altLang="en-US" smtClean="0"/>
              <a:t>‹#›</a:t>
            </a:fld>
            <a:endParaRPr kumimoji="1" lang="ja-JP" alt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8261EB-27FD-CE43-9B74-381FB57DDD44}" type="datetimeFigureOut">
              <a:rPr kumimoji="1" lang="ja-JP" altLang="en-US" smtClean="0"/>
              <a:t>8/29/19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5F4E12C-DAD7-7C48-B440-ADCD85C63D22}" type="slidenum">
              <a:rPr kumimoji="1" lang="ja-JP" altLang="en-US" smtClean="0"/>
              <a:t>‹#›</a:t>
            </a:fld>
            <a:endParaRPr kumimoji="1" lang="ja-JP" alt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altLang="ja-JP"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ltLang="ja-JP" smtClean="0"/>
              <a:t>Click to edit Master text styles</a:t>
            </a:r>
          </a:p>
          <a:p>
            <a:pPr lvl="1"/>
            <a:r>
              <a:rPr lang="x-none" altLang="ja-JP" smtClean="0"/>
              <a:t>Second level</a:t>
            </a:r>
          </a:p>
          <a:p>
            <a:pPr lvl="2"/>
            <a:r>
              <a:rPr lang="x-none" altLang="ja-JP" smtClean="0"/>
              <a:t>Third level</a:t>
            </a:r>
          </a:p>
          <a:p>
            <a:pPr lvl="3"/>
            <a:r>
              <a:rPr lang="x-none" altLang="ja-JP" smtClean="0"/>
              <a:t>Fourth level</a:t>
            </a:r>
          </a:p>
          <a:p>
            <a:pPr lvl="4"/>
            <a:r>
              <a:rPr lang="x-none" altLang="ja-JP"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ltLang="ja-JP" smtClean="0"/>
              <a:t>Click to edit Master text styles</a:t>
            </a:r>
          </a:p>
        </p:txBody>
      </p:sp>
      <p:sp>
        <p:nvSpPr>
          <p:cNvPr id="5" name="Date Placeholder 4"/>
          <p:cNvSpPr>
            <a:spLocks noGrp="1"/>
          </p:cNvSpPr>
          <p:nvPr>
            <p:ph type="dt" sz="half" idx="10"/>
          </p:nvPr>
        </p:nvSpPr>
        <p:spPr/>
        <p:txBody>
          <a:bodyPr/>
          <a:lstStyle/>
          <a:p>
            <a:fld id="{838261EB-27FD-CE43-9B74-381FB57DDD44}" type="datetimeFigureOut">
              <a:rPr kumimoji="1" lang="ja-JP" altLang="en-US" smtClean="0"/>
              <a:t>8/29/19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5F4E12C-DAD7-7C48-B440-ADCD85C63D22}" type="slidenum">
              <a:rPr kumimoji="1" lang="ja-JP" altLang="en-US" smtClean="0"/>
              <a:t>‹#›</a:t>
            </a:fld>
            <a:endParaRPr kumimoji="1" lang="ja-JP" alt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ltLang="ja-JP"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ltLang="ja-JP"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ltLang="ja-JP" smtClean="0"/>
              <a:t>Click to edit Master text styles</a:t>
            </a:r>
          </a:p>
        </p:txBody>
      </p:sp>
      <p:sp>
        <p:nvSpPr>
          <p:cNvPr id="5" name="Date Placeholder 4"/>
          <p:cNvSpPr>
            <a:spLocks noGrp="1"/>
          </p:cNvSpPr>
          <p:nvPr>
            <p:ph type="dt" sz="half" idx="10"/>
          </p:nvPr>
        </p:nvSpPr>
        <p:spPr/>
        <p:txBody>
          <a:bodyPr/>
          <a:lstStyle/>
          <a:p>
            <a:fld id="{838261EB-27FD-CE43-9B74-381FB57DDD44}" type="datetimeFigureOut">
              <a:rPr kumimoji="1" lang="ja-JP" altLang="en-US" smtClean="0"/>
              <a:t>8/29/19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5F4E12C-DAD7-7C48-B440-ADCD85C63D22}" type="slidenum">
              <a:rPr kumimoji="1" lang="ja-JP" altLang="en-US" smtClean="0"/>
              <a:t>‹#›</a:t>
            </a:fld>
            <a:endParaRPr kumimoji="1" lang="ja-JP" alt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ltLang="ja-JP"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ltLang="ja-JP" smtClean="0"/>
              <a:t>Click to edit Master text styles</a:t>
            </a:r>
          </a:p>
          <a:p>
            <a:pPr lvl="1"/>
            <a:r>
              <a:rPr lang="x-none" altLang="ja-JP" smtClean="0"/>
              <a:t>Second level</a:t>
            </a:r>
          </a:p>
          <a:p>
            <a:pPr lvl="2"/>
            <a:r>
              <a:rPr lang="x-none" altLang="ja-JP" smtClean="0"/>
              <a:t>Third level</a:t>
            </a:r>
          </a:p>
          <a:p>
            <a:pPr lvl="3"/>
            <a:r>
              <a:rPr lang="x-none" altLang="ja-JP" smtClean="0"/>
              <a:t>Fourth level</a:t>
            </a:r>
          </a:p>
          <a:p>
            <a:pPr lvl="4"/>
            <a:r>
              <a:rPr lang="x-none" altLang="ja-JP" smtClean="0"/>
              <a:t>Fifth level</a:t>
            </a:r>
            <a:endParaRPr lang="en-US"/>
          </a:p>
        </p:txBody>
      </p:sp>
      <p:sp>
        <p:nvSpPr>
          <p:cNvPr id="4" name="Date Placeholder 3"/>
          <p:cNvSpPr>
            <a:spLocks noGrp="1"/>
          </p:cNvSpPr>
          <p:nvPr>
            <p:ph type="dt" sz="half" idx="10"/>
          </p:nvPr>
        </p:nvSpPr>
        <p:spPr/>
        <p:txBody>
          <a:bodyPr/>
          <a:lstStyle/>
          <a:p>
            <a:fld id="{838261EB-27FD-CE43-9B74-381FB57DDD44}" type="datetimeFigureOut">
              <a:rPr kumimoji="1" lang="ja-JP" altLang="en-US" smtClean="0"/>
              <a:t>8/29/19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5F4E12C-DAD7-7C48-B440-ADCD85C63D22}" type="slidenum">
              <a:rPr kumimoji="1" lang="ja-JP" altLang="en-US" smtClean="0"/>
              <a:t>‹#›</a:t>
            </a:fld>
            <a:endParaRPr kumimoji="1" lang="ja-JP" alt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altLang="ja-JP"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altLang="ja-JP" smtClean="0"/>
              <a:t>Click to edit Master text styles</a:t>
            </a:r>
          </a:p>
          <a:p>
            <a:pPr lvl="1"/>
            <a:r>
              <a:rPr lang="x-none" altLang="ja-JP" smtClean="0"/>
              <a:t>Second level</a:t>
            </a:r>
          </a:p>
          <a:p>
            <a:pPr lvl="2"/>
            <a:r>
              <a:rPr lang="x-none" altLang="ja-JP" smtClean="0"/>
              <a:t>Third level</a:t>
            </a:r>
          </a:p>
          <a:p>
            <a:pPr lvl="3"/>
            <a:r>
              <a:rPr lang="x-none" altLang="ja-JP" smtClean="0"/>
              <a:t>Fourth level</a:t>
            </a:r>
          </a:p>
          <a:p>
            <a:pPr lvl="4"/>
            <a:r>
              <a:rPr lang="x-none" altLang="ja-JP" smtClean="0"/>
              <a:t>Fifth level</a:t>
            </a:r>
            <a:endParaRPr lang="en-US"/>
          </a:p>
        </p:txBody>
      </p:sp>
      <p:sp>
        <p:nvSpPr>
          <p:cNvPr id="4" name="Date Placeholder 3"/>
          <p:cNvSpPr>
            <a:spLocks noGrp="1"/>
          </p:cNvSpPr>
          <p:nvPr>
            <p:ph type="dt" sz="half" idx="10"/>
          </p:nvPr>
        </p:nvSpPr>
        <p:spPr/>
        <p:txBody>
          <a:bodyPr/>
          <a:lstStyle/>
          <a:p>
            <a:fld id="{838261EB-27FD-CE43-9B74-381FB57DDD44}" type="datetimeFigureOut">
              <a:rPr kumimoji="1" lang="ja-JP" altLang="en-US" smtClean="0"/>
              <a:t>8/29/19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5F4E12C-DAD7-7C48-B440-ADCD85C63D22}" type="slidenum">
              <a:rPr kumimoji="1" lang="ja-JP" altLang="en-US" smtClean="0"/>
              <a:t>‹#›</a:t>
            </a:fld>
            <a:endParaRPr kumimoji="1" lang="ja-JP" alt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altLang="ja-JP"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altLang="ja-JP" smtClean="0"/>
              <a:t>Click to edit Master text styles</a:t>
            </a:r>
          </a:p>
          <a:p>
            <a:pPr lvl="1"/>
            <a:r>
              <a:rPr lang="x-none" altLang="ja-JP" smtClean="0"/>
              <a:t>Second level</a:t>
            </a:r>
          </a:p>
          <a:p>
            <a:pPr lvl="2"/>
            <a:r>
              <a:rPr lang="x-none" altLang="ja-JP" smtClean="0"/>
              <a:t>Third level</a:t>
            </a:r>
          </a:p>
          <a:p>
            <a:pPr lvl="3"/>
            <a:r>
              <a:rPr lang="x-none" altLang="ja-JP" smtClean="0"/>
              <a:t>Fourth level</a:t>
            </a:r>
          </a:p>
          <a:p>
            <a:pPr lvl="4"/>
            <a:r>
              <a:rPr lang="x-none" altLang="ja-JP"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8261EB-27FD-CE43-9B74-381FB57DDD44}" type="datetimeFigureOut">
              <a:rPr kumimoji="1" lang="ja-JP" altLang="en-US" smtClean="0"/>
              <a:t>8/29/19</a:t>
            </a:fld>
            <a:endParaRPr kumimoji="1" lang="ja-JP"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F4E12C-DAD7-7C48-B440-ADCD85C63D22}" type="slidenum">
              <a:rPr kumimoji="1" lang="ja-JP" altLang="en-US" smtClean="0"/>
              <a:t>‹#›</a:t>
            </a:fld>
            <a:endParaRPr kumimoji="1" lang="ja-JP" alt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xml"/><Relationship Id="rId5" Type="http://schemas.openxmlformats.org/officeDocument/2006/relationships/image" Target="../media/image3.jpg"/><Relationship Id="rId6" Type="http://schemas.openxmlformats.org/officeDocument/2006/relationships/image" Target="../media/image4.png"/><Relationship Id="rId1" Type="http://schemas.microsoft.com/office/2007/relationships/media" Target="../media/media1.mpg"/><Relationship Id="rId2" Type="http://schemas.openxmlformats.org/officeDocument/2006/relationships/video" Target="../media/media1.m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xml"/><Relationship Id="rId5" Type="http://schemas.openxmlformats.org/officeDocument/2006/relationships/image" Target="../media/image3.jpg"/><Relationship Id="rId6" Type="http://schemas.openxmlformats.org/officeDocument/2006/relationships/image" Target="../media/image4.png"/><Relationship Id="rId1" Type="http://schemas.microsoft.com/office/2007/relationships/media" Target="../media/media1.mpg"/><Relationship Id="rId2" Type="http://schemas.openxmlformats.org/officeDocument/2006/relationships/video" Target="../media/media1.m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xml"/><Relationship Id="rId5" Type="http://schemas.openxmlformats.org/officeDocument/2006/relationships/image" Target="../media/image5.png"/><Relationship Id="rId1" Type="http://schemas.microsoft.com/office/2007/relationships/media" Target="../media/media2.mov"/><Relationship Id="rId2" Type="http://schemas.openxmlformats.org/officeDocument/2006/relationships/video" Target="../media/media2.mov"/></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9.gi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0.xml"/><Relationship Id="rId5" Type="http://schemas.openxmlformats.org/officeDocument/2006/relationships/image" Target="../media/image6.png"/><Relationship Id="rId6" Type="http://schemas.openxmlformats.org/officeDocument/2006/relationships/image" Target="../media/image10.png"/><Relationship Id="rId1" Type="http://schemas.microsoft.com/office/2007/relationships/media" Target="../media/media3.mp4"/><Relationship Id="rId2" Type="http://schemas.openxmlformats.org/officeDocument/2006/relationships/video" Target="../media/media3.mp4"/></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jpeg"/><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jpeg"/><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jpeg"/><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9.png"/><Relationship Id="rId7" Type="http://schemas.microsoft.com/office/2007/relationships/hdphoto" Target="../media/hdphoto1.wdp"/><Relationship Id="rId8" Type="http://schemas.openxmlformats.org/officeDocument/2006/relationships/image" Target="../media/image20.png"/><Relationship Id="rId9" Type="http://schemas.microsoft.com/office/2007/relationships/hdphoto" Target="../media/hdphoto2.wdp"/><Relationship Id="rId10" Type="http://schemas.openxmlformats.org/officeDocument/2006/relationships/image" Target="../media/image16.png"/><Relationship Id="rId11" Type="http://schemas.openxmlformats.org/officeDocument/2006/relationships/image" Target="../media/image21.jp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9.png"/><Relationship Id="rId7" Type="http://schemas.microsoft.com/office/2007/relationships/hdphoto" Target="../media/hdphoto1.wdp"/><Relationship Id="rId8" Type="http://schemas.openxmlformats.org/officeDocument/2006/relationships/image" Target="../media/image20.png"/><Relationship Id="rId9" Type="http://schemas.microsoft.com/office/2007/relationships/hdphoto" Target="../media/hdphoto2.wdp"/><Relationship Id="rId10"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jpg"/><Relationship Id="rId7" Type="http://schemas.openxmlformats.org/officeDocument/2006/relationships/image" Target="../media/image26.png"/><Relationship Id="rId8"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9.xml"/><Relationship Id="rId5" Type="http://schemas.openxmlformats.org/officeDocument/2006/relationships/image" Target="../media/image24.png"/><Relationship Id="rId6" Type="http://schemas.openxmlformats.org/officeDocument/2006/relationships/image" Target="../media/image28.png"/><Relationship Id="rId1" Type="http://schemas.microsoft.com/office/2007/relationships/media" Target="../media/media4.mp4"/><Relationship Id="rId2" Type="http://schemas.openxmlformats.org/officeDocument/2006/relationships/video" Target="../media/media4.mp4"/></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rnero_SCIREVcov.jpg"/>
          <p:cNvPicPr>
            <a:picLocks noChangeAspect="1"/>
          </p:cNvPicPr>
          <p:nvPr/>
        </p:nvPicPr>
        <p:blipFill>
          <a:blip r:embed="rId3">
            <a:alphaModFix amt="83000"/>
            <a:extLst>
              <a:ext uri="{28A0092B-C50C-407E-A947-70E740481C1C}">
                <a14:useLocalDpi xmlns:a14="http://schemas.microsoft.com/office/drawing/2010/main" val="0"/>
              </a:ext>
            </a:extLst>
          </a:blip>
          <a:stretch>
            <a:fillRect/>
          </a:stretch>
        </p:blipFill>
        <p:spPr>
          <a:xfrm>
            <a:off x="673100" y="0"/>
            <a:ext cx="7793182" cy="6858000"/>
          </a:xfrm>
          <a:prstGeom prst="rect">
            <a:avLst/>
          </a:prstGeom>
        </p:spPr>
      </p:pic>
      <p:sp>
        <p:nvSpPr>
          <p:cNvPr id="2" name="Title 1"/>
          <p:cNvSpPr>
            <a:spLocks noGrp="1"/>
          </p:cNvSpPr>
          <p:nvPr>
            <p:ph type="ctrTitle"/>
          </p:nvPr>
        </p:nvSpPr>
        <p:spPr>
          <a:xfrm>
            <a:off x="685800" y="1395412"/>
            <a:ext cx="7772400" cy="1470025"/>
          </a:xfrm>
          <a:effectLst>
            <a:glow rad="101600">
              <a:schemeClr val="accent2">
                <a:satMod val="175000"/>
                <a:alpha val="40000"/>
              </a:schemeClr>
            </a:glow>
          </a:effectLst>
        </p:spPr>
        <p:txBody>
          <a:bodyPr>
            <a:normAutofit/>
          </a:bodyPr>
          <a:lstStyle/>
          <a:p>
            <a:r>
              <a:rPr kumimoji="1" lang="en-US" altLang="ja-JP" sz="5000" dirty="0" smtClean="0">
                <a:effectLst>
                  <a:glow rad="101600">
                    <a:schemeClr val="accent2">
                      <a:alpha val="75000"/>
                    </a:schemeClr>
                  </a:glow>
                </a:effectLst>
              </a:rPr>
              <a:t>Seeing with seismology:</a:t>
            </a:r>
            <a:br>
              <a:rPr kumimoji="1" lang="en-US" altLang="ja-JP" sz="5000" dirty="0" smtClean="0">
                <a:effectLst>
                  <a:glow rad="101600">
                    <a:schemeClr val="accent2">
                      <a:alpha val="75000"/>
                    </a:schemeClr>
                  </a:glow>
                </a:effectLst>
              </a:rPr>
            </a:br>
            <a:r>
              <a:rPr lang="en-US" altLang="ja-JP" sz="5000" dirty="0" smtClean="0">
                <a:effectLst>
                  <a:glow rad="101600">
                    <a:schemeClr val="accent2">
                      <a:alpha val="75000"/>
                    </a:schemeClr>
                  </a:glow>
                </a:effectLst>
              </a:rPr>
              <a:t>Earth’s core is on the move</a:t>
            </a:r>
            <a:endParaRPr kumimoji="1" lang="ja-JP" altLang="en-US" sz="5000" dirty="0">
              <a:effectLst>
                <a:glow rad="101600">
                  <a:schemeClr val="accent2">
                    <a:alpha val="75000"/>
                  </a:schemeClr>
                </a:glow>
              </a:effectLst>
            </a:endParaRPr>
          </a:p>
        </p:txBody>
      </p:sp>
      <p:sp>
        <p:nvSpPr>
          <p:cNvPr id="3" name="Subtitle 2"/>
          <p:cNvSpPr>
            <a:spLocks noGrp="1"/>
          </p:cNvSpPr>
          <p:nvPr>
            <p:ph type="subTitle" idx="1"/>
          </p:nvPr>
        </p:nvSpPr>
        <p:spPr>
          <a:xfrm>
            <a:off x="1371600" y="3151187"/>
            <a:ext cx="6400800" cy="1752600"/>
          </a:xfrm>
        </p:spPr>
        <p:txBody>
          <a:bodyPr>
            <a:noAutofit/>
          </a:bodyPr>
          <a:lstStyle/>
          <a:p>
            <a:endParaRPr kumimoji="1" lang="en-US" altLang="ja-JP" sz="3500" dirty="0" smtClean="0">
              <a:effectLst>
                <a:glow rad="101600">
                  <a:schemeClr val="accent2">
                    <a:alpha val="75000"/>
                  </a:schemeClr>
                </a:glow>
              </a:effectLst>
            </a:endParaRPr>
          </a:p>
          <a:p>
            <a:endParaRPr kumimoji="1" lang="en-US" altLang="ja-JP" sz="3500" dirty="0" smtClean="0">
              <a:effectLst>
                <a:glow rad="101600">
                  <a:schemeClr val="accent2">
                    <a:alpha val="75000"/>
                  </a:schemeClr>
                </a:glow>
              </a:effectLst>
            </a:endParaRPr>
          </a:p>
          <a:p>
            <a:r>
              <a:rPr lang="en-US" altLang="ja-JP" sz="3500" dirty="0" smtClean="0">
                <a:effectLst>
                  <a:glow rad="101600">
                    <a:schemeClr val="accent2">
                      <a:alpha val="75000"/>
                    </a:schemeClr>
                  </a:glow>
                </a:effectLst>
              </a:rPr>
              <a:t>Daniel A. Frost</a:t>
            </a:r>
            <a:endParaRPr kumimoji="1" lang="ja-JP" altLang="en-US" sz="3500" dirty="0">
              <a:effectLst>
                <a:glow rad="101600">
                  <a:schemeClr val="accent2">
                    <a:alpha val="75000"/>
                  </a:schemeClr>
                </a:glow>
              </a:effectLst>
            </a:endParaRPr>
          </a:p>
        </p:txBody>
      </p:sp>
    </p:spTree>
    <p:extLst>
      <p:ext uri="{BB962C8B-B14F-4D97-AF65-F5344CB8AC3E}">
        <p14:creationId xmlns:p14="http://schemas.microsoft.com/office/powerpoint/2010/main" val="164173416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What we think we know</a:t>
            </a:r>
            <a:endParaRPr kumimoji="1" lang="ja-JP" altLang="en-US" dirty="0"/>
          </a:p>
        </p:txBody>
      </p:sp>
      <p:pic>
        <p:nvPicPr>
          <p:cNvPr id="3" name="Picture 2" descr="cutaway-Eart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0867" y="1453468"/>
            <a:ext cx="4715933" cy="4715933"/>
          </a:xfrm>
          <a:prstGeom prst="rect">
            <a:avLst/>
          </a:prstGeom>
        </p:spPr>
      </p:pic>
      <p:sp>
        <p:nvSpPr>
          <p:cNvPr id="6" name="TextBox 5"/>
          <p:cNvSpPr txBox="1"/>
          <p:nvPr/>
        </p:nvSpPr>
        <p:spPr>
          <a:xfrm>
            <a:off x="2326096" y="1214941"/>
            <a:ext cx="868603" cy="477054"/>
          </a:xfrm>
          <a:prstGeom prst="rect">
            <a:avLst/>
          </a:prstGeom>
          <a:noFill/>
        </p:spPr>
        <p:txBody>
          <a:bodyPr wrap="none" rtlCol="0">
            <a:spAutoFit/>
          </a:bodyPr>
          <a:lstStyle/>
          <a:p>
            <a:r>
              <a:rPr kumimoji="1" lang="en-US" altLang="ja-JP" sz="2500" dirty="0" smtClean="0"/>
              <a:t>Crust</a:t>
            </a:r>
            <a:endParaRPr kumimoji="1" lang="ja-JP" altLang="en-US" sz="2500" dirty="0"/>
          </a:p>
        </p:txBody>
      </p:sp>
      <p:sp>
        <p:nvSpPr>
          <p:cNvPr id="7" name="TextBox 6"/>
          <p:cNvSpPr txBox="1"/>
          <p:nvPr/>
        </p:nvSpPr>
        <p:spPr>
          <a:xfrm>
            <a:off x="2326096" y="2100236"/>
            <a:ext cx="1121264" cy="477054"/>
          </a:xfrm>
          <a:prstGeom prst="rect">
            <a:avLst/>
          </a:prstGeom>
          <a:noFill/>
        </p:spPr>
        <p:txBody>
          <a:bodyPr wrap="none" rtlCol="0">
            <a:spAutoFit/>
          </a:bodyPr>
          <a:lstStyle/>
          <a:p>
            <a:r>
              <a:rPr kumimoji="1" lang="en-US" altLang="ja-JP" sz="2500" dirty="0" smtClean="0"/>
              <a:t>Mantle</a:t>
            </a:r>
            <a:endParaRPr kumimoji="1" lang="ja-JP" altLang="en-US" sz="2500" dirty="0"/>
          </a:p>
        </p:txBody>
      </p:sp>
      <p:sp>
        <p:nvSpPr>
          <p:cNvPr id="9" name="TextBox 8"/>
          <p:cNvSpPr txBox="1"/>
          <p:nvPr/>
        </p:nvSpPr>
        <p:spPr>
          <a:xfrm>
            <a:off x="2343029" y="2927051"/>
            <a:ext cx="1627838" cy="477054"/>
          </a:xfrm>
          <a:prstGeom prst="rect">
            <a:avLst/>
          </a:prstGeom>
          <a:noFill/>
        </p:spPr>
        <p:txBody>
          <a:bodyPr wrap="none" rtlCol="0">
            <a:spAutoFit/>
          </a:bodyPr>
          <a:lstStyle/>
          <a:p>
            <a:r>
              <a:rPr kumimoji="1" lang="en-US" altLang="ja-JP" sz="2500" dirty="0" smtClean="0"/>
              <a:t>Outer Core</a:t>
            </a:r>
            <a:endParaRPr kumimoji="1" lang="ja-JP" altLang="en-US" sz="2500" dirty="0"/>
          </a:p>
        </p:txBody>
      </p:sp>
      <p:sp>
        <p:nvSpPr>
          <p:cNvPr id="10" name="TextBox 9"/>
          <p:cNvSpPr txBox="1"/>
          <p:nvPr/>
        </p:nvSpPr>
        <p:spPr>
          <a:xfrm>
            <a:off x="2332887" y="3693933"/>
            <a:ext cx="1557394" cy="477054"/>
          </a:xfrm>
          <a:prstGeom prst="rect">
            <a:avLst/>
          </a:prstGeom>
          <a:noFill/>
        </p:spPr>
        <p:txBody>
          <a:bodyPr wrap="none" rtlCol="0">
            <a:spAutoFit/>
          </a:bodyPr>
          <a:lstStyle/>
          <a:p>
            <a:r>
              <a:rPr kumimoji="1" lang="en-US" altLang="ja-JP" sz="2500" dirty="0" smtClean="0"/>
              <a:t>Inner Core</a:t>
            </a:r>
            <a:endParaRPr kumimoji="1" lang="ja-JP" altLang="en-US" sz="2500" dirty="0"/>
          </a:p>
        </p:txBody>
      </p:sp>
      <p:sp>
        <p:nvSpPr>
          <p:cNvPr id="11" name="TextBox 10"/>
          <p:cNvSpPr txBox="1"/>
          <p:nvPr/>
        </p:nvSpPr>
        <p:spPr>
          <a:xfrm>
            <a:off x="733338" y="1214941"/>
            <a:ext cx="1513562" cy="477054"/>
          </a:xfrm>
          <a:prstGeom prst="rect">
            <a:avLst/>
          </a:prstGeom>
          <a:noFill/>
        </p:spPr>
        <p:txBody>
          <a:bodyPr wrap="none" rtlCol="0">
            <a:spAutoFit/>
          </a:bodyPr>
          <a:lstStyle/>
          <a:p>
            <a:r>
              <a:rPr lang="en-US" altLang="ja-JP" sz="2500" dirty="0" smtClean="0">
                <a:solidFill>
                  <a:srgbClr val="FFFF00"/>
                </a:solidFill>
              </a:rPr>
              <a:t>Solid Rock</a:t>
            </a:r>
            <a:endParaRPr kumimoji="1" lang="ja-JP" altLang="en-US" sz="2500" dirty="0">
              <a:solidFill>
                <a:srgbClr val="FFFF00"/>
              </a:solidFill>
            </a:endParaRPr>
          </a:p>
        </p:txBody>
      </p:sp>
      <p:sp>
        <p:nvSpPr>
          <p:cNvPr id="12" name="TextBox 11"/>
          <p:cNvSpPr txBox="1"/>
          <p:nvPr/>
        </p:nvSpPr>
        <p:spPr>
          <a:xfrm>
            <a:off x="733338" y="2100236"/>
            <a:ext cx="1513562" cy="477054"/>
          </a:xfrm>
          <a:prstGeom prst="rect">
            <a:avLst/>
          </a:prstGeom>
          <a:noFill/>
        </p:spPr>
        <p:txBody>
          <a:bodyPr wrap="none" rtlCol="0">
            <a:spAutoFit/>
          </a:bodyPr>
          <a:lstStyle/>
          <a:p>
            <a:r>
              <a:rPr kumimoji="1" lang="en-US" altLang="ja-JP" sz="2500" dirty="0" smtClean="0">
                <a:solidFill>
                  <a:srgbClr val="FFFF00"/>
                </a:solidFill>
              </a:rPr>
              <a:t>Solid Rock</a:t>
            </a:r>
            <a:endParaRPr kumimoji="1" lang="ja-JP" altLang="en-US" sz="2500" dirty="0">
              <a:solidFill>
                <a:srgbClr val="FFFF00"/>
              </a:solidFill>
            </a:endParaRPr>
          </a:p>
        </p:txBody>
      </p:sp>
      <p:sp>
        <p:nvSpPr>
          <p:cNvPr id="13" name="TextBox 12"/>
          <p:cNvSpPr txBox="1"/>
          <p:nvPr/>
        </p:nvSpPr>
        <p:spPr>
          <a:xfrm>
            <a:off x="434341" y="2943984"/>
            <a:ext cx="1812559" cy="477054"/>
          </a:xfrm>
          <a:prstGeom prst="rect">
            <a:avLst/>
          </a:prstGeom>
          <a:noFill/>
        </p:spPr>
        <p:txBody>
          <a:bodyPr wrap="none" rtlCol="0">
            <a:spAutoFit/>
          </a:bodyPr>
          <a:lstStyle/>
          <a:p>
            <a:r>
              <a:rPr kumimoji="1" lang="en-US" altLang="ja-JP" sz="2500" dirty="0" smtClean="0">
                <a:solidFill>
                  <a:srgbClr val="FFFF00"/>
                </a:solidFill>
              </a:rPr>
              <a:t>Liquid Metal</a:t>
            </a:r>
            <a:endParaRPr kumimoji="1" lang="ja-JP" altLang="en-US" sz="2500" dirty="0">
              <a:solidFill>
                <a:srgbClr val="FFFF00"/>
              </a:solidFill>
            </a:endParaRPr>
          </a:p>
        </p:txBody>
      </p:sp>
      <p:sp>
        <p:nvSpPr>
          <p:cNvPr id="14" name="TextBox 13"/>
          <p:cNvSpPr txBox="1"/>
          <p:nvPr/>
        </p:nvSpPr>
        <p:spPr>
          <a:xfrm>
            <a:off x="589632" y="3693933"/>
            <a:ext cx="1657268" cy="477054"/>
          </a:xfrm>
          <a:prstGeom prst="rect">
            <a:avLst/>
          </a:prstGeom>
          <a:noFill/>
        </p:spPr>
        <p:txBody>
          <a:bodyPr wrap="none" rtlCol="0">
            <a:spAutoFit/>
          </a:bodyPr>
          <a:lstStyle/>
          <a:p>
            <a:r>
              <a:rPr kumimoji="1" lang="en-US" altLang="ja-JP" sz="2500" dirty="0" smtClean="0">
                <a:solidFill>
                  <a:srgbClr val="FFFF00"/>
                </a:solidFill>
              </a:rPr>
              <a:t>Solid Metal</a:t>
            </a:r>
            <a:endParaRPr kumimoji="1" lang="ja-JP" altLang="en-US" sz="2500" dirty="0">
              <a:solidFill>
                <a:srgbClr val="FFFF00"/>
              </a:solidFill>
            </a:endParaRPr>
          </a:p>
        </p:txBody>
      </p:sp>
      <p:cxnSp>
        <p:nvCxnSpPr>
          <p:cNvPr id="20" name="Straight Arrow Connector 19"/>
          <p:cNvCxnSpPr/>
          <p:nvPr/>
        </p:nvCxnSpPr>
        <p:spPr>
          <a:xfrm>
            <a:off x="3194699" y="1453468"/>
            <a:ext cx="2505939" cy="408241"/>
          </a:xfrm>
          <a:prstGeom prst="straightConnector1">
            <a:avLst/>
          </a:prstGeom>
          <a:ln w="38100" cmpd="sng">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3447360" y="2354813"/>
            <a:ext cx="1920507" cy="222477"/>
          </a:xfrm>
          <a:prstGeom prst="straightConnector1">
            <a:avLst/>
          </a:prstGeom>
          <a:ln w="38100" cmpd="sng">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3970867" y="3181628"/>
            <a:ext cx="1920507" cy="222477"/>
          </a:xfrm>
          <a:prstGeom prst="straightConnector1">
            <a:avLst/>
          </a:prstGeom>
          <a:ln w="38100" cmpd="sng">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3970867" y="3948510"/>
            <a:ext cx="2142066" cy="0"/>
          </a:xfrm>
          <a:prstGeom prst="straightConnector1">
            <a:avLst/>
          </a:prstGeom>
          <a:ln w="38100" cmpd="sng">
            <a:solidFill>
              <a:srgbClr val="FFFF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42675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How we know it</a:t>
            </a:r>
            <a:endParaRPr kumimoji="1" lang="ja-JP" altLang="en-US" dirty="0"/>
          </a:p>
        </p:txBody>
      </p:sp>
      <p:pic>
        <p:nvPicPr>
          <p:cNvPr id="3" name="Picture 2" descr="cutaway-Eart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0867" y="1453468"/>
            <a:ext cx="4715933" cy="4715933"/>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2607186565"/>
              </p:ext>
            </p:extLst>
          </p:nvPr>
        </p:nvGraphicFramePr>
        <p:xfrm>
          <a:off x="388175" y="1371867"/>
          <a:ext cx="3770788" cy="4901037"/>
        </p:xfrm>
        <a:graphic>
          <a:graphicData uri="http://schemas.openxmlformats.org/drawingml/2006/table">
            <a:tbl>
              <a:tblPr firstRow="1" bandRow="1">
                <a:tableStyleId>{5C22544A-7EE6-4342-B048-85BDC9FD1C3A}</a:tableStyleId>
              </a:tblPr>
              <a:tblGrid>
                <a:gridCol w="1885394"/>
                <a:gridCol w="1885394"/>
              </a:tblGrid>
              <a:tr h="704385">
                <a:tc>
                  <a:txBody>
                    <a:bodyPr/>
                    <a:lstStyle/>
                    <a:p>
                      <a:r>
                        <a:rPr kumimoji="1" lang="en-US" altLang="ja-JP" dirty="0" smtClean="0"/>
                        <a:t>What we know</a:t>
                      </a:r>
                      <a:endParaRPr kumimoji="1" lang="ja-JP" altLang="en-US" dirty="0"/>
                    </a:p>
                  </a:txBody>
                  <a:tcPr/>
                </a:tc>
                <a:tc>
                  <a:txBody>
                    <a:bodyPr/>
                    <a:lstStyle/>
                    <a:p>
                      <a:r>
                        <a:rPr kumimoji="1" lang="en-US" altLang="ja-JP" dirty="0" smtClean="0"/>
                        <a:t>How</a:t>
                      </a:r>
                      <a:r>
                        <a:rPr kumimoji="1" lang="en-US" altLang="ja-JP" baseline="0" dirty="0" smtClean="0"/>
                        <a:t> we know</a:t>
                      </a:r>
                      <a:endParaRPr kumimoji="1" lang="ja-JP" altLang="en-US" dirty="0"/>
                    </a:p>
                  </a:txBody>
                  <a:tcPr/>
                </a:tc>
              </a:tr>
              <a:tr h="699442">
                <a:tc>
                  <a:txBody>
                    <a:bodyPr/>
                    <a:lstStyle/>
                    <a:p>
                      <a:r>
                        <a:rPr kumimoji="1" lang="en-US" altLang="ja-JP" dirty="0" smtClean="0"/>
                        <a:t>Core</a:t>
                      </a:r>
                      <a:endParaRPr kumimoji="1" lang="ja-JP" altLang="en-US" dirty="0"/>
                    </a:p>
                  </a:txBody>
                  <a:tcPr/>
                </a:tc>
                <a:tc>
                  <a:txBody>
                    <a:bodyPr/>
                    <a:lstStyle/>
                    <a:p>
                      <a:r>
                        <a:rPr kumimoji="1" lang="en-US" altLang="ja-JP" dirty="0" smtClean="0"/>
                        <a:t>Seismology</a:t>
                      </a:r>
                      <a:endParaRPr kumimoji="1" lang="ja-JP" altLang="en-US" dirty="0"/>
                    </a:p>
                  </a:txBody>
                  <a:tcPr/>
                </a:tc>
              </a:tr>
              <a:tr h="699442">
                <a:tc>
                  <a:txBody>
                    <a:bodyPr/>
                    <a:lstStyle/>
                    <a:p>
                      <a:r>
                        <a:rPr kumimoji="1" lang="en-US" altLang="ja-JP" dirty="0" smtClean="0"/>
                        <a:t>I</a:t>
                      </a:r>
                      <a:r>
                        <a:rPr kumimoji="1" lang="en-US" altLang="ja-JP" baseline="0" dirty="0" smtClean="0"/>
                        <a:t>ron (mostly)</a:t>
                      </a:r>
                      <a:endParaRPr kumimoji="1" lang="ja-JP" altLang="en-US" dirty="0"/>
                    </a:p>
                  </a:txBody>
                  <a:tcPr/>
                </a:tc>
                <a:tc>
                  <a:txBody>
                    <a:bodyPr/>
                    <a:lstStyle/>
                    <a:p>
                      <a:r>
                        <a:rPr kumimoji="1" lang="en-US" altLang="ja-JP" dirty="0" err="1" smtClean="0"/>
                        <a:t>Cosmochemistry</a:t>
                      </a:r>
                      <a:r>
                        <a:rPr kumimoji="1" lang="en-US" altLang="ja-JP" baseline="0" dirty="0" smtClean="0"/>
                        <a:t>, seismology</a:t>
                      </a:r>
                      <a:endParaRPr kumimoji="1" lang="ja-JP" altLang="en-US" dirty="0"/>
                    </a:p>
                  </a:txBody>
                  <a:tcPr/>
                </a:tc>
              </a:tr>
              <a:tr h="699442">
                <a:tc>
                  <a:txBody>
                    <a:bodyPr/>
                    <a:lstStyle/>
                    <a:p>
                      <a:r>
                        <a:rPr kumimoji="1" lang="en-US" altLang="ja-JP" dirty="0" smtClean="0"/>
                        <a:t>Hot</a:t>
                      </a:r>
                      <a:endParaRPr kumimoji="1" lang="ja-JP" altLang="en-US" dirty="0"/>
                    </a:p>
                  </a:txBody>
                  <a:tcPr/>
                </a:tc>
                <a:tc>
                  <a:txBody>
                    <a:bodyPr/>
                    <a:lstStyle/>
                    <a:p>
                      <a:r>
                        <a:rPr kumimoji="1" lang="en-US" altLang="ja-JP" dirty="0" smtClean="0"/>
                        <a:t>Physics, seismology</a:t>
                      </a:r>
                      <a:endParaRPr kumimoji="1" lang="ja-JP" altLang="en-US" dirty="0"/>
                    </a:p>
                  </a:txBody>
                  <a:tcPr/>
                </a:tc>
              </a:tr>
              <a:tr h="699442">
                <a:tc>
                  <a:txBody>
                    <a:bodyPr/>
                    <a:lstStyle/>
                    <a:p>
                      <a:r>
                        <a:rPr kumimoji="1" lang="en-US" altLang="ja-JP" dirty="0" smtClean="0"/>
                        <a:t>Solid</a:t>
                      </a:r>
                      <a:r>
                        <a:rPr kumimoji="1" lang="en-US" altLang="ja-JP" baseline="0" dirty="0" smtClean="0"/>
                        <a:t> inner</a:t>
                      </a:r>
                      <a:endParaRPr kumimoji="1" lang="ja-JP" altLang="en-US" dirty="0"/>
                    </a:p>
                  </a:txBody>
                  <a:tcPr/>
                </a:tc>
                <a:tc>
                  <a:txBody>
                    <a:bodyPr/>
                    <a:lstStyle/>
                    <a:p>
                      <a:r>
                        <a:rPr kumimoji="1" lang="en-US" altLang="ja-JP" dirty="0" smtClean="0"/>
                        <a:t>Seismology, space</a:t>
                      </a:r>
                      <a:r>
                        <a:rPr kumimoji="1" lang="en-US" altLang="ja-JP" baseline="0" dirty="0" smtClean="0"/>
                        <a:t> physics</a:t>
                      </a:r>
                      <a:endParaRPr kumimoji="1" lang="ja-JP" altLang="en-US" dirty="0"/>
                    </a:p>
                  </a:txBody>
                  <a:tcPr/>
                </a:tc>
              </a:tr>
              <a:tr h="699442">
                <a:tc>
                  <a:txBody>
                    <a:bodyPr/>
                    <a:lstStyle/>
                    <a:p>
                      <a:r>
                        <a:rPr kumimoji="1" lang="en-US" altLang="ja-JP" dirty="0" smtClean="0"/>
                        <a:t>Crystalline</a:t>
                      </a:r>
                      <a:endParaRPr kumimoji="1" lang="ja-JP" altLang="en-US" dirty="0"/>
                    </a:p>
                  </a:txBody>
                  <a:tcPr/>
                </a:tc>
                <a:tc>
                  <a:txBody>
                    <a:bodyPr/>
                    <a:lstStyle/>
                    <a:p>
                      <a:r>
                        <a:rPr kumimoji="1" lang="en-US" altLang="ja-JP" dirty="0" smtClean="0"/>
                        <a:t>Seismology,</a:t>
                      </a:r>
                      <a:r>
                        <a:rPr kumimoji="1" lang="en-US" altLang="ja-JP" baseline="0" dirty="0" smtClean="0"/>
                        <a:t> mineral physics</a:t>
                      </a:r>
                      <a:endParaRPr kumimoji="1" lang="ja-JP" altLang="en-US" dirty="0"/>
                    </a:p>
                  </a:txBody>
                  <a:tcPr/>
                </a:tc>
              </a:tr>
              <a:tr h="699442">
                <a:tc>
                  <a:txBody>
                    <a:bodyPr/>
                    <a:lstStyle/>
                    <a:p>
                      <a:r>
                        <a:rPr kumimoji="1" lang="en-US" altLang="ja-JP" dirty="0" smtClean="0"/>
                        <a:t>Half a billion years</a:t>
                      </a:r>
                      <a:r>
                        <a:rPr kumimoji="1" lang="en-US" altLang="ja-JP" baseline="0" dirty="0" smtClean="0"/>
                        <a:t> old</a:t>
                      </a:r>
                      <a:endParaRPr kumimoji="1" lang="ja-JP" altLang="en-US" dirty="0"/>
                    </a:p>
                  </a:txBody>
                  <a:tcPr/>
                </a:tc>
                <a:tc>
                  <a:txBody>
                    <a:bodyPr/>
                    <a:lstStyle/>
                    <a:p>
                      <a:r>
                        <a:rPr kumimoji="1" lang="en-US" altLang="ja-JP" dirty="0" smtClean="0"/>
                        <a:t>Magnetism, mineral physics</a:t>
                      </a:r>
                      <a:endParaRPr kumimoji="1" lang="ja-JP" altLang="en-US" dirty="0"/>
                    </a:p>
                  </a:txBody>
                  <a:tcPr/>
                </a:tc>
              </a:tr>
            </a:tbl>
          </a:graphicData>
        </a:graphic>
      </p:graphicFrame>
    </p:spTree>
    <p:extLst>
      <p:ext uri="{BB962C8B-B14F-4D97-AF65-F5344CB8AC3E}">
        <p14:creationId xmlns:p14="http://schemas.microsoft.com/office/powerpoint/2010/main" val="2253514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Why it matters</a:t>
            </a:r>
            <a:endParaRPr kumimoji="1" lang="ja-JP" altLang="en-US" dirty="0"/>
          </a:p>
        </p:txBody>
      </p:sp>
      <p:pic>
        <p:nvPicPr>
          <p:cNvPr id="4" name="Picture 3" descr="Glatzmeir_Robert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8515" y="1958169"/>
            <a:ext cx="3344441" cy="3664950"/>
          </a:xfrm>
          <a:prstGeom prst="rect">
            <a:avLst/>
          </a:prstGeom>
        </p:spPr>
      </p:pic>
      <p:sp>
        <p:nvSpPr>
          <p:cNvPr id="6" name="TextBox 5"/>
          <p:cNvSpPr txBox="1"/>
          <p:nvPr/>
        </p:nvSpPr>
        <p:spPr>
          <a:xfrm>
            <a:off x="1568281" y="5623119"/>
            <a:ext cx="1794544" cy="276999"/>
          </a:xfrm>
          <a:prstGeom prst="rect">
            <a:avLst/>
          </a:prstGeom>
          <a:noFill/>
        </p:spPr>
        <p:txBody>
          <a:bodyPr wrap="none" rtlCol="0">
            <a:spAutoFit/>
          </a:bodyPr>
          <a:lstStyle/>
          <a:p>
            <a:r>
              <a:rPr kumimoji="1" lang="en-US" altLang="ja-JP" sz="1200" i="1" dirty="0" smtClean="0"/>
              <a:t>[</a:t>
            </a:r>
            <a:r>
              <a:rPr kumimoji="1" lang="en-US" altLang="ja-JP" sz="1200" i="1" dirty="0" err="1" smtClean="0"/>
              <a:t>Glatzmaier</a:t>
            </a:r>
            <a:r>
              <a:rPr lang="en-US" altLang="ja-JP" sz="1200" i="1" dirty="0"/>
              <a:t> </a:t>
            </a:r>
            <a:r>
              <a:rPr lang="en-US" altLang="ja-JP" sz="1200" i="1" dirty="0" smtClean="0"/>
              <a:t>and Roberts]</a:t>
            </a:r>
            <a:endParaRPr kumimoji="1" lang="ja-JP" altLang="en-US" sz="1200" i="1" dirty="0"/>
          </a:p>
        </p:txBody>
      </p:sp>
      <p:sp>
        <p:nvSpPr>
          <p:cNvPr id="8" name="TextBox 7"/>
          <p:cNvSpPr txBox="1"/>
          <p:nvPr/>
        </p:nvSpPr>
        <p:spPr>
          <a:xfrm>
            <a:off x="7205866" y="6107329"/>
            <a:ext cx="1375710" cy="276999"/>
          </a:xfrm>
          <a:prstGeom prst="rect">
            <a:avLst/>
          </a:prstGeom>
          <a:noFill/>
        </p:spPr>
        <p:txBody>
          <a:bodyPr wrap="none" rtlCol="0">
            <a:spAutoFit/>
          </a:bodyPr>
          <a:lstStyle/>
          <a:p>
            <a:r>
              <a:rPr kumimoji="1" lang="en-US" altLang="ja-JP" sz="1200" i="1" dirty="0" smtClean="0"/>
              <a:t>[</a:t>
            </a:r>
            <a:r>
              <a:rPr lang="en-US" altLang="ja-JP" sz="1200" i="1" dirty="0" smtClean="0"/>
              <a:t>Allen </a:t>
            </a:r>
            <a:r>
              <a:rPr kumimoji="1" lang="en-US" altLang="ja-JP" sz="1200" i="1" dirty="0" smtClean="0"/>
              <a:t>McNamara]</a:t>
            </a:r>
            <a:endParaRPr kumimoji="1" lang="ja-JP" altLang="en-US" sz="1200" i="1" dirty="0"/>
          </a:p>
        </p:txBody>
      </p:sp>
      <p:sp>
        <p:nvSpPr>
          <p:cNvPr id="9" name="TextBox 8"/>
          <p:cNvSpPr txBox="1"/>
          <p:nvPr/>
        </p:nvSpPr>
        <p:spPr>
          <a:xfrm>
            <a:off x="5160953" y="5721715"/>
            <a:ext cx="2963778" cy="477054"/>
          </a:xfrm>
          <a:prstGeom prst="rect">
            <a:avLst/>
          </a:prstGeom>
          <a:noFill/>
        </p:spPr>
        <p:txBody>
          <a:bodyPr wrap="none" rtlCol="0">
            <a:spAutoFit/>
          </a:bodyPr>
          <a:lstStyle/>
          <a:p>
            <a:r>
              <a:rPr lang="en-US" altLang="ja-JP" sz="2500" b="1" dirty="0" smtClean="0">
                <a:solidFill>
                  <a:srgbClr val="FFFF00"/>
                </a:solidFill>
              </a:rPr>
              <a:t>Heat from inner core</a:t>
            </a:r>
            <a:endParaRPr kumimoji="1" lang="ja-JP" altLang="en-US" sz="2500" b="1" dirty="0">
              <a:solidFill>
                <a:srgbClr val="FFFF00"/>
              </a:solidFill>
            </a:endParaRPr>
          </a:p>
        </p:txBody>
      </p:sp>
      <p:pic>
        <p:nvPicPr>
          <p:cNvPr id="10" name="case001.1.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l="30694" t="19062" r="37083" b="19188"/>
          <a:stretch/>
        </p:blipFill>
        <p:spPr>
          <a:xfrm>
            <a:off x="3899445" y="3770211"/>
            <a:ext cx="5003270" cy="1757791"/>
          </a:xfrm>
          <a:prstGeom prst="rect">
            <a:avLst/>
          </a:prstGeom>
        </p:spPr>
      </p:pic>
      <p:cxnSp>
        <p:nvCxnSpPr>
          <p:cNvPr id="11" name="Straight Arrow Connector 10"/>
          <p:cNvCxnSpPr/>
          <p:nvPr/>
        </p:nvCxnSpPr>
        <p:spPr>
          <a:xfrm flipV="1">
            <a:off x="4226497" y="5603333"/>
            <a:ext cx="0" cy="239804"/>
          </a:xfrm>
          <a:prstGeom prst="straightConnector1">
            <a:avLst/>
          </a:prstGeom>
          <a:ln w="38100">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8534343" y="5603333"/>
            <a:ext cx="0" cy="239804"/>
          </a:xfrm>
          <a:prstGeom prst="straightConnector1">
            <a:avLst/>
          </a:prstGeom>
          <a:ln w="38100">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5156882" y="5607558"/>
            <a:ext cx="0" cy="239804"/>
          </a:xfrm>
          <a:prstGeom prst="straightConnector1">
            <a:avLst/>
          </a:prstGeom>
          <a:ln w="38100">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8063771" y="5607558"/>
            <a:ext cx="0" cy="239804"/>
          </a:xfrm>
          <a:prstGeom prst="straightConnector1">
            <a:avLst/>
          </a:prstGeom>
          <a:ln w="38100">
            <a:solidFill>
              <a:srgbClr val="FFFF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21965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64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Why it matters</a:t>
            </a:r>
            <a:endParaRPr kumimoji="1" lang="ja-JP" altLang="en-US" dirty="0"/>
          </a:p>
        </p:txBody>
      </p:sp>
      <p:pic>
        <p:nvPicPr>
          <p:cNvPr id="4" name="Picture 3" descr="Glatzmeir_Robert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8515" y="1958169"/>
            <a:ext cx="3344441" cy="3664950"/>
          </a:xfrm>
          <a:prstGeom prst="rect">
            <a:avLst/>
          </a:prstGeom>
        </p:spPr>
      </p:pic>
      <p:sp>
        <p:nvSpPr>
          <p:cNvPr id="6" name="TextBox 5"/>
          <p:cNvSpPr txBox="1"/>
          <p:nvPr/>
        </p:nvSpPr>
        <p:spPr>
          <a:xfrm>
            <a:off x="1568281" y="5623119"/>
            <a:ext cx="1794544" cy="276999"/>
          </a:xfrm>
          <a:prstGeom prst="rect">
            <a:avLst/>
          </a:prstGeom>
          <a:noFill/>
        </p:spPr>
        <p:txBody>
          <a:bodyPr wrap="none" rtlCol="0">
            <a:spAutoFit/>
          </a:bodyPr>
          <a:lstStyle/>
          <a:p>
            <a:r>
              <a:rPr kumimoji="1" lang="en-US" altLang="ja-JP" sz="1200" i="1" dirty="0" smtClean="0"/>
              <a:t>[</a:t>
            </a:r>
            <a:r>
              <a:rPr kumimoji="1" lang="en-US" altLang="ja-JP" sz="1200" i="1" dirty="0" err="1" smtClean="0"/>
              <a:t>Glatzmaier</a:t>
            </a:r>
            <a:r>
              <a:rPr lang="en-US" altLang="ja-JP" sz="1200" i="1" dirty="0"/>
              <a:t> </a:t>
            </a:r>
            <a:r>
              <a:rPr lang="en-US" altLang="ja-JP" sz="1200" i="1" dirty="0" smtClean="0"/>
              <a:t>and Roberts]</a:t>
            </a:r>
            <a:endParaRPr kumimoji="1" lang="ja-JP" altLang="en-US" sz="1200" i="1" dirty="0"/>
          </a:p>
        </p:txBody>
      </p:sp>
      <p:sp>
        <p:nvSpPr>
          <p:cNvPr id="8" name="TextBox 7"/>
          <p:cNvSpPr txBox="1"/>
          <p:nvPr/>
        </p:nvSpPr>
        <p:spPr>
          <a:xfrm>
            <a:off x="7205866" y="6107329"/>
            <a:ext cx="1375710" cy="276999"/>
          </a:xfrm>
          <a:prstGeom prst="rect">
            <a:avLst/>
          </a:prstGeom>
          <a:noFill/>
        </p:spPr>
        <p:txBody>
          <a:bodyPr wrap="none" rtlCol="0">
            <a:spAutoFit/>
          </a:bodyPr>
          <a:lstStyle/>
          <a:p>
            <a:r>
              <a:rPr kumimoji="1" lang="en-US" altLang="ja-JP" sz="1200" i="1" dirty="0" smtClean="0"/>
              <a:t>[</a:t>
            </a:r>
            <a:r>
              <a:rPr lang="en-US" altLang="ja-JP" sz="1200" i="1" dirty="0" smtClean="0"/>
              <a:t>Allen </a:t>
            </a:r>
            <a:r>
              <a:rPr kumimoji="1" lang="en-US" altLang="ja-JP" sz="1200" i="1" dirty="0" smtClean="0"/>
              <a:t>McNamara]</a:t>
            </a:r>
            <a:endParaRPr kumimoji="1" lang="ja-JP" altLang="en-US" sz="1200" i="1" dirty="0"/>
          </a:p>
        </p:txBody>
      </p:sp>
      <p:sp>
        <p:nvSpPr>
          <p:cNvPr id="9" name="TextBox 8"/>
          <p:cNvSpPr txBox="1"/>
          <p:nvPr/>
        </p:nvSpPr>
        <p:spPr>
          <a:xfrm>
            <a:off x="5160953" y="5721715"/>
            <a:ext cx="2963778" cy="477054"/>
          </a:xfrm>
          <a:prstGeom prst="rect">
            <a:avLst/>
          </a:prstGeom>
          <a:noFill/>
        </p:spPr>
        <p:txBody>
          <a:bodyPr wrap="none" rtlCol="0">
            <a:spAutoFit/>
          </a:bodyPr>
          <a:lstStyle/>
          <a:p>
            <a:r>
              <a:rPr lang="en-US" altLang="ja-JP" sz="2500" b="1" dirty="0" smtClean="0">
                <a:solidFill>
                  <a:srgbClr val="FFFF00"/>
                </a:solidFill>
              </a:rPr>
              <a:t>Heat from inner core</a:t>
            </a:r>
            <a:endParaRPr kumimoji="1" lang="ja-JP" altLang="en-US" sz="2500" b="1" dirty="0">
              <a:solidFill>
                <a:srgbClr val="FFFF00"/>
              </a:solidFill>
            </a:endParaRPr>
          </a:p>
        </p:txBody>
      </p:sp>
      <p:pic>
        <p:nvPicPr>
          <p:cNvPr id="10" name="case001.1.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l="30694" t="19062" r="37083" b="19188"/>
          <a:stretch/>
        </p:blipFill>
        <p:spPr>
          <a:xfrm>
            <a:off x="3899445" y="3770211"/>
            <a:ext cx="5003270" cy="1757791"/>
          </a:xfrm>
          <a:prstGeom prst="rect">
            <a:avLst/>
          </a:prstGeom>
        </p:spPr>
      </p:pic>
      <p:cxnSp>
        <p:nvCxnSpPr>
          <p:cNvPr id="11" name="Straight Arrow Connector 10"/>
          <p:cNvCxnSpPr/>
          <p:nvPr/>
        </p:nvCxnSpPr>
        <p:spPr>
          <a:xfrm flipV="1">
            <a:off x="4226497" y="5603333"/>
            <a:ext cx="0" cy="239804"/>
          </a:xfrm>
          <a:prstGeom prst="straightConnector1">
            <a:avLst/>
          </a:prstGeom>
          <a:ln w="38100">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8534343" y="5603333"/>
            <a:ext cx="0" cy="239804"/>
          </a:xfrm>
          <a:prstGeom prst="straightConnector1">
            <a:avLst/>
          </a:prstGeom>
          <a:ln w="38100">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5156882" y="5607558"/>
            <a:ext cx="0" cy="239804"/>
          </a:xfrm>
          <a:prstGeom prst="straightConnector1">
            <a:avLst/>
          </a:prstGeom>
          <a:ln w="38100">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8063771" y="5607558"/>
            <a:ext cx="0" cy="239804"/>
          </a:xfrm>
          <a:prstGeom prst="straightConnector1">
            <a:avLst/>
          </a:prstGeom>
          <a:ln w="38100">
            <a:solidFill>
              <a:srgbClr val="FFFF00"/>
            </a:solidFill>
            <a:tailEnd type="arrow"/>
          </a:ln>
        </p:spPr>
        <p:style>
          <a:lnRef idx="2">
            <a:schemeClr val="accent1"/>
          </a:lnRef>
          <a:fillRef idx="0">
            <a:schemeClr val="accent1"/>
          </a:fillRef>
          <a:effectRef idx="1">
            <a:schemeClr val="accent1"/>
          </a:effectRef>
          <a:fontRef idx="minor">
            <a:schemeClr val="tx1"/>
          </a:fontRef>
        </p:style>
      </p:cxnSp>
      <p:grpSp>
        <p:nvGrpSpPr>
          <p:cNvPr id="3" name="Group 2"/>
          <p:cNvGrpSpPr/>
          <p:nvPr/>
        </p:nvGrpSpPr>
        <p:grpSpPr>
          <a:xfrm>
            <a:off x="5421668" y="668016"/>
            <a:ext cx="3532726" cy="3102195"/>
            <a:chOff x="5421668" y="668016"/>
            <a:chExt cx="3532726" cy="3102195"/>
          </a:xfrm>
        </p:grpSpPr>
        <p:sp>
          <p:nvSpPr>
            <p:cNvPr id="15" name="TextBox 14"/>
            <p:cNvSpPr txBox="1"/>
            <p:nvPr/>
          </p:nvSpPr>
          <p:spPr>
            <a:xfrm>
              <a:off x="5421668" y="1506630"/>
              <a:ext cx="2020532" cy="1200328"/>
            </a:xfrm>
            <a:prstGeom prst="rect">
              <a:avLst/>
            </a:prstGeom>
            <a:noFill/>
          </p:spPr>
          <p:txBody>
            <a:bodyPr wrap="square" rtlCol="0">
              <a:spAutoFit/>
            </a:bodyPr>
            <a:lstStyle/>
            <a:p>
              <a:pPr algn="ctr"/>
              <a:r>
                <a:rPr kumimoji="1" lang="en-US" altLang="ja-JP" sz="2400" b="1" dirty="0" smtClean="0">
                  <a:solidFill>
                    <a:srgbClr val="FFFF00"/>
                  </a:solidFill>
                </a:rPr>
                <a:t>Motion of conductor in magnetic field</a:t>
              </a:r>
              <a:endParaRPr kumimoji="1" lang="ja-JP" altLang="en-US" sz="2400" b="1" dirty="0">
                <a:solidFill>
                  <a:srgbClr val="FFFF00"/>
                </a:solidFill>
              </a:endParaRPr>
            </a:p>
          </p:txBody>
        </p:sp>
        <p:sp>
          <p:nvSpPr>
            <p:cNvPr id="16" name="TextBox 15"/>
            <p:cNvSpPr txBox="1"/>
            <p:nvPr/>
          </p:nvSpPr>
          <p:spPr>
            <a:xfrm>
              <a:off x="7283629" y="2939214"/>
              <a:ext cx="1670765" cy="830997"/>
            </a:xfrm>
            <a:prstGeom prst="rect">
              <a:avLst/>
            </a:prstGeom>
            <a:noFill/>
          </p:spPr>
          <p:txBody>
            <a:bodyPr wrap="square" rtlCol="0">
              <a:spAutoFit/>
            </a:bodyPr>
            <a:lstStyle/>
            <a:p>
              <a:pPr algn="ctr"/>
              <a:r>
                <a:rPr kumimoji="1" lang="en-US" altLang="ja-JP" sz="2400" b="1" dirty="0" smtClean="0">
                  <a:solidFill>
                    <a:srgbClr val="FFFF00"/>
                  </a:solidFill>
                </a:rPr>
                <a:t>Current in conductor</a:t>
              </a:r>
              <a:endParaRPr kumimoji="1" lang="ja-JP" altLang="en-US" sz="2400" b="1" dirty="0">
                <a:solidFill>
                  <a:srgbClr val="FFFF00"/>
                </a:solidFill>
              </a:endParaRPr>
            </a:p>
          </p:txBody>
        </p:sp>
        <p:sp>
          <p:nvSpPr>
            <p:cNvPr id="17" name="TextBox 16"/>
            <p:cNvSpPr txBox="1"/>
            <p:nvPr/>
          </p:nvSpPr>
          <p:spPr>
            <a:xfrm>
              <a:off x="6766741" y="668016"/>
              <a:ext cx="2016447" cy="461665"/>
            </a:xfrm>
            <a:prstGeom prst="rect">
              <a:avLst/>
            </a:prstGeom>
            <a:noFill/>
          </p:spPr>
          <p:txBody>
            <a:bodyPr wrap="none" rtlCol="0">
              <a:spAutoFit/>
            </a:bodyPr>
            <a:lstStyle/>
            <a:p>
              <a:r>
                <a:rPr kumimoji="1" lang="en-US" altLang="ja-JP" sz="2400" b="1" dirty="0" smtClean="0">
                  <a:solidFill>
                    <a:srgbClr val="FFFF00"/>
                  </a:solidFill>
                </a:rPr>
                <a:t>Magnetic field</a:t>
              </a:r>
              <a:endParaRPr kumimoji="1" lang="ja-JP" altLang="en-US" sz="2400" b="1" dirty="0">
                <a:solidFill>
                  <a:srgbClr val="FFFF00"/>
                </a:solidFill>
              </a:endParaRPr>
            </a:p>
          </p:txBody>
        </p:sp>
        <p:sp>
          <p:nvSpPr>
            <p:cNvPr id="18" name="Freeform 17"/>
            <p:cNvSpPr/>
            <p:nvPr/>
          </p:nvSpPr>
          <p:spPr>
            <a:xfrm>
              <a:off x="6438900" y="1101667"/>
              <a:ext cx="711200" cy="414074"/>
            </a:xfrm>
            <a:custGeom>
              <a:avLst/>
              <a:gdLst>
                <a:gd name="connsiteX0" fmla="*/ 711200 w 711200"/>
                <a:gd name="connsiteY0" fmla="*/ 0 h 241300"/>
                <a:gd name="connsiteX1" fmla="*/ 0 w 711200"/>
                <a:gd name="connsiteY1" fmla="*/ 241300 h 241300"/>
              </a:gdLst>
              <a:ahLst/>
              <a:cxnLst>
                <a:cxn ang="0">
                  <a:pos x="connsiteX0" y="connsiteY0"/>
                </a:cxn>
                <a:cxn ang="0">
                  <a:pos x="connsiteX1" y="connsiteY1"/>
                </a:cxn>
              </a:cxnLst>
              <a:rect l="l" t="t" r="r" b="b"/>
              <a:pathLst>
                <a:path w="711200" h="241300">
                  <a:moveTo>
                    <a:pt x="711200" y="0"/>
                  </a:moveTo>
                  <a:cubicBezTo>
                    <a:pt x="425450" y="56091"/>
                    <a:pt x="139700" y="112183"/>
                    <a:pt x="0" y="241300"/>
                  </a:cubicBezTo>
                </a:path>
              </a:pathLst>
            </a:custGeom>
            <a:ln w="38100">
              <a:solidFill>
                <a:srgbClr val="FFFF00"/>
              </a:solidFill>
              <a:tailEnd type="triangl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19" name="Freeform 18"/>
            <p:cNvSpPr/>
            <p:nvPr/>
          </p:nvSpPr>
          <p:spPr>
            <a:xfrm>
              <a:off x="6363563" y="2845891"/>
              <a:ext cx="1003300" cy="431800"/>
            </a:xfrm>
            <a:custGeom>
              <a:avLst/>
              <a:gdLst>
                <a:gd name="connsiteX0" fmla="*/ 0 w 1003300"/>
                <a:gd name="connsiteY0" fmla="*/ 0 h 431800"/>
                <a:gd name="connsiteX1" fmla="*/ 1003300 w 1003300"/>
                <a:gd name="connsiteY1" fmla="*/ 431800 h 431800"/>
              </a:gdLst>
              <a:ahLst/>
              <a:cxnLst>
                <a:cxn ang="0">
                  <a:pos x="connsiteX0" y="connsiteY0"/>
                </a:cxn>
                <a:cxn ang="0">
                  <a:pos x="connsiteX1" y="connsiteY1"/>
                </a:cxn>
              </a:cxnLst>
              <a:rect l="l" t="t" r="r" b="b"/>
              <a:pathLst>
                <a:path w="1003300" h="431800">
                  <a:moveTo>
                    <a:pt x="0" y="0"/>
                  </a:moveTo>
                  <a:cubicBezTo>
                    <a:pt x="288925" y="182033"/>
                    <a:pt x="577850" y="364067"/>
                    <a:pt x="1003300" y="431800"/>
                  </a:cubicBezTo>
                </a:path>
              </a:pathLst>
            </a:custGeom>
            <a:ln w="38100">
              <a:solidFill>
                <a:srgbClr val="FFFF00"/>
              </a:solidFill>
              <a:tailEnd type="triangl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20" name="Freeform 19"/>
            <p:cNvSpPr/>
            <p:nvPr/>
          </p:nvSpPr>
          <p:spPr>
            <a:xfrm>
              <a:off x="8470900" y="1101667"/>
              <a:ext cx="431815" cy="1744224"/>
            </a:xfrm>
            <a:custGeom>
              <a:avLst/>
              <a:gdLst>
                <a:gd name="connsiteX0" fmla="*/ 12700 w 431815"/>
                <a:gd name="connsiteY0" fmla="*/ 1054100 h 1054100"/>
                <a:gd name="connsiteX1" fmla="*/ 431800 w 431815"/>
                <a:gd name="connsiteY1" fmla="*/ 609600 h 1054100"/>
                <a:gd name="connsiteX2" fmla="*/ 0 w 431815"/>
                <a:gd name="connsiteY2" fmla="*/ 0 h 1054100"/>
              </a:gdLst>
              <a:ahLst/>
              <a:cxnLst>
                <a:cxn ang="0">
                  <a:pos x="connsiteX0" y="connsiteY0"/>
                </a:cxn>
                <a:cxn ang="0">
                  <a:pos x="connsiteX1" y="connsiteY1"/>
                </a:cxn>
                <a:cxn ang="0">
                  <a:pos x="connsiteX2" y="connsiteY2"/>
                </a:cxn>
              </a:cxnLst>
              <a:rect l="l" t="t" r="r" b="b"/>
              <a:pathLst>
                <a:path w="431815" h="1054100">
                  <a:moveTo>
                    <a:pt x="12700" y="1054100"/>
                  </a:moveTo>
                  <a:cubicBezTo>
                    <a:pt x="223308" y="919691"/>
                    <a:pt x="433917" y="785283"/>
                    <a:pt x="431800" y="609600"/>
                  </a:cubicBezTo>
                  <a:cubicBezTo>
                    <a:pt x="429683" y="433917"/>
                    <a:pt x="0" y="0"/>
                    <a:pt x="0" y="0"/>
                  </a:cubicBezTo>
                </a:path>
              </a:pathLst>
            </a:custGeom>
            <a:ln w="38100">
              <a:solidFill>
                <a:srgbClr val="FFFF00"/>
              </a:solidFill>
              <a:tailEnd type="triangl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grpSp>
    </p:spTree>
    <p:extLst>
      <p:ext uri="{BB962C8B-B14F-4D97-AF65-F5344CB8AC3E}">
        <p14:creationId xmlns:p14="http://schemas.microsoft.com/office/powerpoint/2010/main" val="22576195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64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Measuring movement</a:t>
            </a:r>
            <a:endParaRPr kumimoji="1" lang="ja-JP" altLang="en-US" dirty="0"/>
          </a:p>
        </p:txBody>
      </p:sp>
      <p:sp>
        <p:nvSpPr>
          <p:cNvPr id="6" name="TextBox 5"/>
          <p:cNvSpPr txBox="1"/>
          <p:nvPr/>
        </p:nvSpPr>
        <p:spPr>
          <a:xfrm>
            <a:off x="2364307" y="1329174"/>
            <a:ext cx="4487677" cy="430887"/>
          </a:xfrm>
          <a:prstGeom prst="rect">
            <a:avLst/>
          </a:prstGeom>
          <a:noFill/>
        </p:spPr>
        <p:txBody>
          <a:bodyPr wrap="none" rtlCol="0">
            <a:spAutoFit/>
          </a:bodyPr>
          <a:lstStyle/>
          <a:p>
            <a:r>
              <a:rPr kumimoji="1" lang="en-US" altLang="ja-JP" sz="2200" dirty="0" smtClean="0"/>
              <a:t>The strength of Earth’s magnetic field</a:t>
            </a:r>
            <a:endParaRPr kumimoji="1" lang="ja-JP" altLang="en-US" sz="2200" dirty="0"/>
          </a:p>
        </p:txBody>
      </p:sp>
      <p:pic>
        <p:nvPicPr>
          <p:cNvPr id="7" name="BzCore.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15556" t="12157" r="15139" b="5856"/>
          <a:stretch/>
        </p:blipFill>
        <p:spPr>
          <a:xfrm>
            <a:off x="2069616" y="1736949"/>
            <a:ext cx="5106908" cy="4011839"/>
          </a:xfrm>
          <a:prstGeom prst="rect">
            <a:avLst/>
          </a:prstGeom>
        </p:spPr>
      </p:pic>
      <p:sp>
        <p:nvSpPr>
          <p:cNvPr id="8" name="TextBox 7"/>
          <p:cNvSpPr txBox="1"/>
          <p:nvPr/>
        </p:nvSpPr>
        <p:spPr>
          <a:xfrm>
            <a:off x="5285248" y="5748788"/>
            <a:ext cx="1320481" cy="276999"/>
          </a:xfrm>
          <a:prstGeom prst="rect">
            <a:avLst/>
          </a:prstGeom>
          <a:noFill/>
        </p:spPr>
        <p:txBody>
          <a:bodyPr wrap="none" rtlCol="0">
            <a:spAutoFit/>
          </a:bodyPr>
          <a:lstStyle/>
          <a:p>
            <a:r>
              <a:rPr kumimoji="1" lang="en-US" altLang="ja-JP" sz="1200" i="1" dirty="0" smtClean="0"/>
              <a:t>[Andrew Jackson]</a:t>
            </a:r>
            <a:endParaRPr kumimoji="1" lang="ja-JP" altLang="en-US" sz="1200" i="1" dirty="0"/>
          </a:p>
        </p:txBody>
      </p:sp>
    </p:spTree>
    <p:extLst>
      <p:ext uri="{BB962C8B-B14F-4D97-AF65-F5344CB8AC3E}">
        <p14:creationId xmlns:p14="http://schemas.microsoft.com/office/powerpoint/2010/main" val="21200546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9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repeatCount="indefinite" fill="hold" display="0">
                  <p:stCondLst>
                    <p:cond delay="indefinite"/>
                  </p:stCondLst>
                </p:cTn>
                <p:tgtEl>
                  <p:spTgt spid="7"/>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arnero_SchmerrSS_No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570175"/>
            <a:ext cx="5142972" cy="5029200"/>
          </a:xfrm>
          <a:prstGeom prst="rect">
            <a:avLst/>
          </a:prstGeom>
        </p:spPr>
      </p:pic>
      <p:sp>
        <p:nvSpPr>
          <p:cNvPr id="2" name="Title 1"/>
          <p:cNvSpPr>
            <a:spLocks noGrp="1"/>
          </p:cNvSpPr>
          <p:nvPr>
            <p:ph type="title"/>
          </p:nvPr>
        </p:nvSpPr>
        <p:spPr/>
        <p:txBody>
          <a:bodyPr/>
          <a:lstStyle/>
          <a:p>
            <a:r>
              <a:rPr kumimoji="1" lang="en-US" altLang="ja-JP" dirty="0" smtClean="0"/>
              <a:t>The Solid Earth</a:t>
            </a:r>
            <a:endParaRPr kumimoji="1" lang="ja-JP" altLang="en-US" dirty="0"/>
          </a:p>
        </p:txBody>
      </p:sp>
      <p:sp>
        <p:nvSpPr>
          <p:cNvPr id="12" name="TextBox 11"/>
          <p:cNvSpPr txBox="1"/>
          <p:nvPr/>
        </p:nvSpPr>
        <p:spPr>
          <a:xfrm>
            <a:off x="457200" y="6384827"/>
            <a:ext cx="1024351" cy="276999"/>
          </a:xfrm>
          <a:prstGeom prst="rect">
            <a:avLst/>
          </a:prstGeom>
          <a:noFill/>
        </p:spPr>
        <p:txBody>
          <a:bodyPr wrap="none" rtlCol="0">
            <a:spAutoFit/>
          </a:bodyPr>
          <a:lstStyle/>
          <a:p>
            <a:r>
              <a:rPr kumimoji="1" lang="en-US" altLang="ja-JP" sz="1200" i="1" dirty="0" smtClean="0"/>
              <a:t>[Ed </a:t>
            </a:r>
            <a:r>
              <a:rPr kumimoji="1" lang="en-US" altLang="ja-JP" sz="1200" i="1" dirty="0" err="1" smtClean="0"/>
              <a:t>Garnero</a:t>
            </a:r>
            <a:r>
              <a:rPr kumimoji="1" lang="en-US" altLang="ja-JP" sz="1200" i="1" dirty="0" smtClean="0"/>
              <a:t>]</a:t>
            </a:r>
            <a:endParaRPr kumimoji="1" lang="ja-JP" altLang="en-US" sz="1200" i="1" dirty="0"/>
          </a:p>
        </p:txBody>
      </p:sp>
    </p:spTree>
    <p:extLst>
      <p:ext uri="{BB962C8B-B14F-4D97-AF65-F5344CB8AC3E}">
        <p14:creationId xmlns:p14="http://schemas.microsoft.com/office/powerpoint/2010/main" val="197899568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garnero_SchmerrSS_NoC_Kol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572769"/>
            <a:ext cx="5148072" cy="5034187"/>
          </a:xfrm>
          <a:prstGeom prst="rect">
            <a:avLst/>
          </a:prstGeom>
        </p:spPr>
      </p:pic>
      <p:sp>
        <p:nvSpPr>
          <p:cNvPr id="2" name="Title 1"/>
          <p:cNvSpPr>
            <a:spLocks noGrp="1"/>
          </p:cNvSpPr>
          <p:nvPr>
            <p:ph type="title"/>
          </p:nvPr>
        </p:nvSpPr>
        <p:spPr/>
        <p:txBody>
          <a:bodyPr/>
          <a:lstStyle/>
          <a:p>
            <a:r>
              <a:rPr kumimoji="1" lang="en-US" altLang="ja-JP" dirty="0" smtClean="0"/>
              <a:t>Drilling down</a:t>
            </a:r>
            <a:endParaRPr kumimoji="1" lang="ja-JP" altLang="en-US" dirty="0"/>
          </a:p>
        </p:txBody>
      </p:sp>
      <p:pic>
        <p:nvPicPr>
          <p:cNvPr id="3" name="Picture 2" descr="kola-borehole-853x64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1152" y="3324341"/>
            <a:ext cx="3723512" cy="2793725"/>
          </a:xfrm>
          <a:prstGeom prst="rect">
            <a:avLst/>
          </a:prstGeom>
        </p:spPr>
      </p:pic>
      <p:sp>
        <p:nvSpPr>
          <p:cNvPr id="4" name="TextBox 3"/>
          <p:cNvSpPr txBox="1"/>
          <p:nvPr/>
        </p:nvSpPr>
        <p:spPr>
          <a:xfrm>
            <a:off x="5796152" y="1572769"/>
            <a:ext cx="2760491" cy="461665"/>
          </a:xfrm>
          <a:prstGeom prst="rect">
            <a:avLst/>
          </a:prstGeom>
          <a:noFill/>
        </p:spPr>
        <p:txBody>
          <a:bodyPr wrap="none" rtlCol="0">
            <a:spAutoFit/>
          </a:bodyPr>
          <a:lstStyle/>
          <a:p>
            <a:r>
              <a:rPr kumimoji="1" lang="en-US" altLang="ja-JP" sz="2400" b="1" dirty="0" smtClean="0">
                <a:solidFill>
                  <a:srgbClr val="FFFF00"/>
                </a:solidFill>
              </a:rPr>
              <a:t>Mo-hole       No hole</a:t>
            </a:r>
            <a:endParaRPr kumimoji="1" lang="ja-JP" altLang="en-US" sz="2400" b="1" dirty="0">
              <a:solidFill>
                <a:srgbClr val="FFFF00"/>
              </a:solidFill>
            </a:endParaRPr>
          </a:p>
        </p:txBody>
      </p:sp>
      <p:cxnSp>
        <p:nvCxnSpPr>
          <p:cNvPr id="6" name="Straight Arrow Connector 5"/>
          <p:cNvCxnSpPr/>
          <p:nvPr/>
        </p:nvCxnSpPr>
        <p:spPr>
          <a:xfrm>
            <a:off x="7000970" y="1849531"/>
            <a:ext cx="398897" cy="0"/>
          </a:xfrm>
          <a:prstGeom prst="straightConnector1">
            <a:avLst/>
          </a:prstGeom>
          <a:ln w="38100" cmpd="sng">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682232" y="2862676"/>
            <a:ext cx="3205362" cy="461665"/>
          </a:xfrm>
          <a:prstGeom prst="rect">
            <a:avLst/>
          </a:prstGeom>
          <a:noFill/>
        </p:spPr>
        <p:txBody>
          <a:bodyPr wrap="none" rtlCol="0">
            <a:spAutoFit/>
          </a:bodyPr>
          <a:lstStyle/>
          <a:p>
            <a:r>
              <a:rPr kumimoji="1" lang="en-US" altLang="ja-JP" sz="2400" b="1" dirty="0" smtClean="0">
                <a:solidFill>
                  <a:srgbClr val="FFFF00"/>
                </a:solidFill>
              </a:rPr>
              <a:t>Kola</a:t>
            </a:r>
            <a:r>
              <a:rPr kumimoji="1" lang="en-US" altLang="ja-JP" sz="2200" b="1" dirty="0" smtClean="0">
                <a:solidFill>
                  <a:srgbClr val="FFFF00"/>
                </a:solidFill>
              </a:rPr>
              <a:t> </a:t>
            </a:r>
            <a:r>
              <a:rPr kumimoji="1" lang="en-US" altLang="ja-JP" sz="2200" b="1" dirty="0" err="1" smtClean="0">
                <a:solidFill>
                  <a:srgbClr val="FFFF00"/>
                </a:solidFill>
              </a:rPr>
              <a:t>Superdeep</a:t>
            </a:r>
            <a:r>
              <a:rPr kumimoji="1" lang="en-US" altLang="ja-JP" sz="2200" b="1" dirty="0" smtClean="0">
                <a:solidFill>
                  <a:srgbClr val="FFFF00"/>
                </a:solidFill>
              </a:rPr>
              <a:t> Borehole</a:t>
            </a:r>
            <a:endParaRPr kumimoji="1" lang="ja-JP" altLang="en-US" sz="2200" b="1" dirty="0">
              <a:solidFill>
                <a:srgbClr val="FFFF00"/>
              </a:solidFill>
            </a:endParaRPr>
          </a:p>
        </p:txBody>
      </p:sp>
    </p:spTree>
    <p:extLst>
      <p:ext uri="{BB962C8B-B14F-4D97-AF65-F5344CB8AC3E}">
        <p14:creationId xmlns:p14="http://schemas.microsoft.com/office/powerpoint/2010/main" val="361096847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arnero_SchmerrSS_No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570175"/>
            <a:ext cx="5142972" cy="5029200"/>
          </a:xfrm>
          <a:prstGeom prst="rect">
            <a:avLst/>
          </a:prstGeom>
        </p:spPr>
      </p:pic>
      <p:sp>
        <p:nvSpPr>
          <p:cNvPr id="2" name="Title 1"/>
          <p:cNvSpPr>
            <a:spLocks noGrp="1"/>
          </p:cNvSpPr>
          <p:nvPr>
            <p:ph type="title"/>
          </p:nvPr>
        </p:nvSpPr>
        <p:spPr/>
        <p:txBody>
          <a:bodyPr/>
          <a:lstStyle/>
          <a:p>
            <a:r>
              <a:rPr kumimoji="1" lang="en-US" altLang="ja-JP" dirty="0" smtClean="0"/>
              <a:t>Seeing with seismology</a:t>
            </a:r>
            <a:endParaRPr kumimoji="1" lang="ja-JP" altLang="en-US" dirty="0"/>
          </a:p>
        </p:txBody>
      </p:sp>
      <p:grpSp>
        <p:nvGrpSpPr>
          <p:cNvPr id="5" name="Group 4"/>
          <p:cNvGrpSpPr/>
          <p:nvPr/>
        </p:nvGrpSpPr>
        <p:grpSpPr>
          <a:xfrm>
            <a:off x="4810328" y="2710886"/>
            <a:ext cx="4152900" cy="3109099"/>
            <a:chOff x="4810328" y="2710886"/>
            <a:chExt cx="4152900" cy="3109099"/>
          </a:xfrm>
        </p:grpSpPr>
        <p:pic>
          <p:nvPicPr>
            <p:cNvPr id="3" name="Picture 2" descr="VSI_C3_earthscan.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0328" y="2710886"/>
              <a:ext cx="4152900" cy="2781300"/>
            </a:xfrm>
            <a:prstGeom prst="rect">
              <a:avLst/>
            </a:prstGeom>
          </p:spPr>
        </p:pic>
        <p:sp>
          <p:nvSpPr>
            <p:cNvPr id="4" name="TextBox 3"/>
            <p:cNvSpPr txBox="1"/>
            <p:nvPr/>
          </p:nvSpPr>
          <p:spPr>
            <a:xfrm>
              <a:off x="7836923" y="5542986"/>
              <a:ext cx="810501" cy="276999"/>
            </a:xfrm>
            <a:prstGeom prst="rect">
              <a:avLst/>
            </a:prstGeom>
            <a:noFill/>
          </p:spPr>
          <p:txBody>
            <a:bodyPr wrap="none" rtlCol="0">
              <a:spAutoFit/>
            </a:bodyPr>
            <a:lstStyle/>
            <a:p>
              <a:r>
                <a:rPr kumimoji="1" lang="en-US" altLang="ja-JP" sz="1200" i="1" dirty="0" smtClean="0"/>
                <a:t>[</a:t>
              </a:r>
              <a:r>
                <a:rPr kumimoji="1" lang="en-US" altLang="ja-JP" sz="1200" i="1" dirty="0" err="1" smtClean="0"/>
                <a:t>Redfern</a:t>
              </a:r>
              <a:r>
                <a:rPr kumimoji="1" lang="en-US" altLang="ja-JP" sz="1200" i="1" dirty="0" smtClean="0"/>
                <a:t>]</a:t>
              </a:r>
              <a:endParaRPr kumimoji="1" lang="ja-JP" altLang="en-US" sz="1200" i="1" dirty="0"/>
            </a:p>
          </p:txBody>
        </p:sp>
      </p:grpSp>
    </p:spTree>
    <p:extLst>
      <p:ext uri="{BB962C8B-B14F-4D97-AF65-F5344CB8AC3E}">
        <p14:creationId xmlns:p14="http://schemas.microsoft.com/office/powerpoint/2010/main" val="2318336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arnero_SchmerrSS_NoC.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1570175"/>
            <a:ext cx="5142972" cy="5029200"/>
          </a:xfrm>
          <a:prstGeom prst="rect">
            <a:avLst/>
          </a:prstGeom>
        </p:spPr>
      </p:pic>
      <p:sp>
        <p:nvSpPr>
          <p:cNvPr id="2" name="Title 1"/>
          <p:cNvSpPr>
            <a:spLocks noGrp="1"/>
          </p:cNvSpPr>
          <p:nvPr>
            <p:ph type="title"/>
          </p:nvPr>
        </p:nvSpPr>
        <p:spPr/>
        <p:txBody>
          <a:bodyPr/>
          <a:lstStyle/>
          <a:p>
            <a:r>
              <a:rPr kumimoji="1" lang="en-US" altLang="ja-JP" dirty="0" smtClean="0"/>
              <a:t>Seeing with seismology</a:t>
            </a:r>
            <a:endParaRPr kumimoji="1" lang="ja-JP" altLang="en-US" dirty="0"/>
          </a:p>
        </p:txBody>
      </p:sp>
      <p:pic>
        <p:nvPicPr>
          <p:cNvPr id="6" name="PSVaxi_Surface_Source_1080p.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841542" y="2269266"/>
            <a:ext cx="5302457" cy="2982632"/>
          </a:xfrm>
          <a:prstGeom prst="rect">
            <a:avLst/>
          </a:prstGeom>
        </p:spPr>
      </p:pic>
      <p:sp>
        <p:nvSpPr>
          <p:cNvPr id="7" name="TextBox 6"/>
          <p:cNvSpPr txBox="1"/>
          <p:nvPr/>
        </p:nvSpPr>
        <p:spPr>
          <a:xfrm>
            <a:off x="6350000" y="6230043"/>
            <a:ext cx="1448183" cy="276999"/>
          </a:xfrm>
          <a:prstGeom prst="rect">
            <a:avLst/>
          </a:prstGeom>
          <a:noFill/>
        </p:spPr>
        <p:txBody>
          <a:bodyPr wrap="none" rtlCol="0">
            <a:spAutoFit/>
          </a:bodyPr>
          <a:lstStyle/>
          <a:p>
            <a:r>
              <a:rPr kumimoji="1" lang="en-US" altLang="ja-JP" sz="1200" i="1" dirty="0" smtClean="0"/>
              <a:t>[Mike Thorne, </a:t>
            </a:r>
            <a:r>
              <a:rPr kumimoji="1" lang="en-US" altLang="ja-JP" sz="1200" i="1" dirty="0" err="1" smtClean="0"/>
              <a:t>UoU</a:t>
            </a:r>
            <a:r>
              <a:rPr lang="en-US" altLang="ja-JP" sz="1200" i="1" dirty="0"/>
              <a:t>]</a:t>
            </a:r>
            <a:r>
              <a:rPr kumimoji="1" lang="en-US" altLang="ja-JP" sz="1200" i="1" dirty="0" smtClean="0"/>
              <a:t> </a:t>
            </a:r>
            <a:endParaRPr kumimoji="1" lang="ja-JP" altLang="en-US" sz="1200" i="1" dirty="0"/>
          </a:p>
        </p:txBody>
      </p:sp>
    </p:spTree>
    <p:extLst>
      <p:ext uri="{BB962C8B-B14F-4D97-AF65-F5344CB8AC3E}">
        <p14:creationId xmlns:p14="http://schemas.microsoft.com/office/powerpoint/2010/main" val="24121543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90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Wave_animation_Eart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00" y="4266582"/>
            <a:ext cx="5073990" cy="1442143"/>
          </a:xfrm>
          <a:prstGeom prst="rect">
            <a:avLst/>
          </a:prstGeom>
        </p:spPr>
      </p:pic>
      <p:pic>
        <p:nvPicPr>
          <p:cNvPr id="15" name="Picture 14" descr="CIDER_ref_data_types_V3.pdf"/>
          <p:cNvPicPr>
            <a:picLocks noChangeAspect="1"/>
          </p:cNvPicPr>
          <p:nvPr/>
        </p:nvPicPr>
        <p:blipFill rotWithShape="1">
          <a:blip r:embed="rId4">
            <a:extLst>
              <a:ext uri="{28A0092B-C50C-407E-A947-70E740481C1C}">
                <a14:useLocalDpi xmlns:a14="http://schemas.microsoft.com/office/drawing/2010/main" val="0"/>
              </a:ext>
            </a:extLst>
          </a:blip>
          <a:srcRect l="10935" t="67970" r="2592" b="5245"/>
          <a:stretch/>
        </p:blipFill>
        <p:spPr>
          <a:xfrm>
            <a:off x="2742452" y="1329260"/>
            <a:ext cx="3526117" cy="1255059"/>
          </a:xfrm>
          <a:prstGeom prst="rect">
            <a:avLst/>
          </a:prstGeom>
        </p:spPr>
      </p:pic>
      <p:sp>
        <p:nvSpPr>
          <p:cNvPr id="2" name="Isosceles Triangle 1"/>
          <p:cNvSpPr/>
          <p:nvPr/>
        </p:nvSpPr>
        <p:spPr>
          <a:xfrm rot="10800000">
            <a:off x="6125896" y="4095157"/>
            <a:ext cx="397705" cy="342849"/>
          </a:xfrm>
          <a:prstGeom prst="triangle">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 name="Explosion 2 2"/>
          <p:cNvSpPr/>
          <p:nvPr/>
        </p:nvSpPr>
        <p:spPr>
          <a:xfrm>
            <a:off x="2591458" y="4247456"/>
            <a:ext cx="423363" cy="423363"/>
          </a:xfrm>
          <a:prstGeom prst="irregularSeal2">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 name="Freeform 4"/>
          <p:cNvSpPr/>
          <p:nvPr/>
        </p:nvSpPr>
        <p:spPr>
          <a:xfrm>
            <a:off x="2758238" y="4388560"/>
            <a:ext cx="3566512" cy="1128936"/>
          </a:xfrm>
          <a:custGeom>
            <a:avLst/>
            <a:gdLst>
              <a:gd name="connsiteX0" fmla="*/ 0 w 3463879"/>
              <a:gd name="connsiteY0" fmla="*/ 51311 h 1128936"/>
              <a:gd name="connsiteX1" fmla="*/ 1706281 w 3463879"/>
              <a:gd name="connsiteY1" fmla="*/ 1128837 h 1128936"/>
              <a:gd name="connsiteX2" fmla="*/ 3463879 w 3463879"/>
              <a:gd name="connsiteY2" fmla="*/ 0 h 1128936"/>
            </a:gdLst>
            <a:ahLst/>
            <a:cxnLst>
              <a:cxn ang="0">
                <a:pos x="connsiteX0" y="connsiteY0"/>
              </a:cxn>
              <a:cxn ang="0">
                <a:pos x="connsiteX1" y="connsiteY1"/>
              </a:cxn>
              <a:cxn ang="0">
                <a:pos x="connsiteX2" y="connsiteY2"/>
              </a:cxn>
            </a:cxnLst>
            <a:rect l="l" t="t" r="r" b="b"/>
            <a:pathLst>
              <a:path w="3463879" h="1128936">
                <a:moveTo>
                  <a:pt x="0" y="51311"/>
                </a:moveTo>
                <a:cubicBezTo>
                  <a:pt x="564484" y="594350"/>
                  <a:pt x="1128968" y="1137389"/>
                  <a:pt x="1706281" y="1128837"/>
                </a:cubicBezTo>
                <a:cubicBezTo>
                  <a:pt x="2283594" y="1120285"/>
                  <a:pt x="3237230" y="109035"/>
                  <a:pt x="3463879" y="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6" name="Oval 5"/>
          <p:cNvSpPr/>
          <p:nvPr/>
        </p:nvSpPr>
        <p:spPr>
          <a:xfrm>
            <a:off x="2655641" y="4385113"/>
            <a:ext cx="205193" cy="205193"/>
          </a:xfrm>
          <a:prstGeom prst="ellipse">
            <a:avLst/>
          </a:prstGeom>
          <a:solidFill>
            <a:srgbClr val="5CFF1E"/>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 name="Rectangle 8"/>
          <p:cNvSpPr/>
          <p:nvPr/>
        </p:nvSpPr>
        <p:spPr>
          <a:xfrm>
            <a:off x="2591458" y="2936532"/>
            <a:ext cx="3823096" cy="718350"/>
          </a:xfrm>
          <a:prstGeom prst="rect">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1" name="Straight Connector 10"/>
          <p:cNvCxnSpPr>
            <a:stCxn id="9" idx="1"/>
            <a:endCxn id="9" idx="3"/>
          </p:cNvCxnSpPr>
          <p:nvPr/>
        </p:nvCxnSpPr>
        <p:spPr>
          <a:xfrm>
            <a:off x="2591458" y="3295707"/>
            <a:ext cx="3823096" cy="0"/>
          </a:xfrm>
          <a:prstGeom prst="line">
            <a:avLst/>
          </a:prstGeom>
          <a:ln>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4" name="Freeform 13"/>
          <p:cNvSpPr/>
          <p:nvPr/>
        </p:nvSpPr>
        <p:spPr>
          <a:xfrm>
            <a:off x="2642774" y="2975015"/>
            <a:ext cx="307901" cy="641384"/>
          </a:xfrm>
          <a:custGeom>
            <a:avLst/>
            <a:gdLst>
              <a:gd name="connsiteX0" fmla="*/ 0 w 307901"/>
              <a:gd name="connsiteY0" fmla="*/ 320692 h 641384"/>
              <a:gd name="connsiteX1" fmla="*/ 0 w 307901"/>
              <a:gd name="connsiteY1" fmla="*/ 320692 h 641384"/>
              <a:gd name="connsiteX2" fmla="*/ 64146 w 307901"/>
              <a:gd name="connsiteY2" fmla="*/ 230898 h 641384"/>
              <a:gd name="connsiteX3" fmla="*/ 89805 w 307901"/>
              <a:gd name="connsiteY3" fmla="*/ 153932 h 641384"/>
              <a:gd name="connsiteX4" fmla="*/ 115463 w 307901"/>
              <a:gd name="connsiteY4" fmla="*/ 0 h 641384"/>
              <a:gd name="connsiteX5" fmla="*/ 141121 w 307901"/>
              <a:gd name="connsiteY5" fmla="*/ 38483 h 641384"/>
              <a:gd name="connsiteX6" fmla="*/ 166780 w 307901"/>
              <a:gd name="connsiteY6" fmla="*/ 128276 h 641384"/>
              <a:gd name="connsiteX7" fmla="*/ 179609 w 307901"/>
              <a:gd name="connsiteY7" fmla="*/ 474624 h 641384"/>
              <a:gd name="connsiteX8" fmla="*/ 205267 w 307901"/>
              <a:gd name="connsiteY8" fmla="*/ 641384 h 641384"/>
              <a:gd name="connsiteX9" fmla="*/ 230926 w 307901"/>
              <a:gd name="connsiteY9" fmla="*/ 564418 h 641384"/>
              <a:gd name="connsiteX10" fmla="*/ 256584 w 307901"/>
              <a:gd name="connsiteY10" fmla="*/ 423313 h 641384"/>
              <a:gd name="connsiteX11" fmla="*/ 307901 w 307901"/>
              <a:gd name="connsiteY11" fmla="*/ 320692 h 641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901" h="641384">
                <a:moveTo>
                  <a:pt x="0" y="320692"/>
                </a:moveTo>
                <a:lnTo>
                  <a:pt x="0" y="320692"/>
                </a:lnTo>
                <a:cubicBezTo>
                  <a:pt x="21382" y="290761"/>
                  <a:pt x="46705" y="263284"/>
                  <a:pt x="64146" y="230898"/>
                </a:cubicBezTo>
                <a:cubicBezTo>
                  <a:pt x="76969" y="207088"/>
                  <a:pt x="83245" y="180168"/>
                  <a:pt x="89805" y="153932"/>
                </a:cubicBezTo>
                <a:cubicBezTo>
                  <a:pt x="110996" y="69177"/>
                  <a:pt x="100447" y="120115"/>
                  <a:pt x="115463" y="0"/>
                </a:cubicBezTo>
                <a:cubicBezTo>
                  <a:pt x="124016" y="12828"/>
                  <a:pt x="134225" y="24694"/>
                  <a:pt x="141121" y="38483"/>
                </a:cubicBezTo>
                <a:cubicBezTo>
                  <a:pt x="150326" y="56890"/>
                  <a:pt x="162668" y="111829"/>
                  <a:pt x="166780" y="128276"/>
                </a:cubicBezTo>
                <a:cubicBezTo>
                  <a:pt x="171056" y="243725"/>
                  <a:pt x="172824" y="359295"/>
                  <a:pt x="179609" y="474624"/>
                </a:cubicBezTo>
                <a:cubicBezTo>
                  <a:pt x="181110" y="500134"/>
                  <a:pt x="200376" y="612042"/>
                  <a:pt x="205267" y="641384"/>
                </a:cubicBezTo>
                <a:cubicBezTo>
                  <a:pt x="213820" y="615729"/>
                  <a:pt x="227571" y="591253"/>
                  <a:pt x="230926" y="564418"/>
                </a:cubicBezTo>
                <a:cubicBezTo>
                  <a:pt x="245432" y="448379"/>
                  <a:pt x="232852" y="494500"/>
                  <a:pt x="256584" y="423313"/>
                </a:cubicBezTo>
                <a:cubicBezTo>
                  <a:pt x="271004" y="307962"/>
                  <a:pt x="234940" y="320692"/>
                  <a:pt x="307901" y="320692"/>
                </a:cubicBezTo>
              </a:path>
            </a:pathLst>
          </a:custGeom>
          <a:ln>
            <a:solidFill>
              <a:srgbClr val="5CFF1E"/>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27" name="Title 3"/>
          <p:cNvSpPr txBox="1">
            <a:spLocks/>
          </p:cNvSpPr>
          <p:nvPr/>
        </p:nvSpPr>
        <p:spPr>
          <a:xfrm>
            <a:off x="470674" y="-5909"/>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sz="4000" dirty="0" smtClean="0"/>
              <a:t>Using body waves to image the Earth</a:t>
            </a:r>
            <a:endParaRPr lang="ja-JP" altLang="en-US" sz="4000" dirty="0"/>
          </a:p>
        </p:txBody>
      </p:sp>
      <p:cxnSp>
        <p:nvCxnSpPr>
          <p:cNvPr id="10" name="Straight Connector 9"/>
          <p:cNvCxnSpPr/>
          <p:nvPr/>
        </p:nvCxnSpPr>
        <p:spPr>
          <a:xfrm>
            <a:off x="4123269" y="1397001"/>
            <a:ext cx="0" cy="112606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8652933" y="3606800"/>
            <a:ext cx="184666" cy="369332"/>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41703592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strVal val="#ppt_w*0.70"/>
                                          </p:val>
                                        </p:tav>
                                        <p:tav tm="100000">
                                          <p:val>
                                            <p:strVal val="#ppt_w"/>
                                          </p:val>
                                        </p:tav>
                                      </p:tavLst>
                                    </p:anim>
                                    <p:anim calcmode="lin" valueType="num">
                                      <p:cBhvr>
                                        <p:cTn id="8" dur="2000" fill="hold"/>
                                        <p:tgtEl>
                                          <p:spTgt spid="3"/>
                                        </p:tgtEl>
                                        <p:attrNameLst>
                                          <p:attrName>ppt_h</p:attrName>
                                        </p:attrNameLst>
                                      </p:cBhvr>
                                      <p:tavLst>
                                        <p:tav tm="0">
                                          <p:val>
                                            <p:strVal val="#ppt_h"/>
                                          </p:val>
                                        </p:tav>
                                        <p:tav tm="100000">
                                          <p:val>
                                            <p:strVal val="#ppt_h"/>
                                          </p:val>
                                        </p:tav>
                                      </p:tavLst>
                                    </p:anim>
                                    <p:animEffect transition="in" filter="fade">
                                      <p:cBhvr>
                                        <p:cTn id="9" dur="2000"/>
                                        <p:tgtEl>
                                          <p:spTgt spid="3"/>
                                        </p:tgtEl>
                                      </p:cBhvr>
                                    </p:animEffect>
                                  </p:childTnLst>
                                </p:cTn>
                              </p:par>
                            </p:childTnLst>
                          </p:cTn>
                        </p:par>
                        <p:par>
                          <p:cTn id="10" fill="hold">
                            <p:stCondLst>
                              <p:cond delay="2000"/>
                            </p:stCondLst>
                            <p:childTnLst>
                              <p:par>
                                <p:cTn id="11" presetID="1"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par>
                          <p:cTn id="15" fill="hold">
                            <p:stCondLst>
                              <p:cond delay="2000"/>
                            </p:stCondLst>
                            <p:childTnLst>
                              <p:par>
                                <p:cTn id="16" presetID="37" presetClass="path" presetSubtype="0" accel="50000" decel="50000" fill="hold" grpId="1" nodeType="afterEffect">
                                  <p:stCondLst>
                                    <p:cond delay="0"/>
                                  </p:stCondLst>
                                  <p:childTnLst>
                                    <p:animMotion origin="layout" path="M -2.95731E-6 1.02012E-6 L 0.10188 0.11219 C 0.12322 0.13763 0.15516 0.15221 0.18848 0.15221 C 0.22683 0.15221 0.25721 0.13763 0.27838 0.11219 L 0.3806 1.02012E-6 " pathEditMode="relative" rAng="0" ptsTypes="FffFF">
                                      <p:cBhvr>
                                        <p:cTn id="17" dur="2000" fill="hold"/>
                                        <p:tgtEl>
                                          <p:spTgt spid="6"/>
                                        </p:tgtEl>
                                        <p:attrNameLst>
                                          <p:attrName>ppt_x</p:attrName>
                                          <p:attrName>ppt_y</p:attrName>
                                        </p:attrNameLst>
                                      </p:cBhvr>
                                      <p:rCtr x="19021" y="7610"/>
                                    </p:animMotion>
                                  </p:childTnLst>
                                </p:cTn>
                              </p:par>
                              <p:par>
                                <p:cTn id="18" presetID="0" presetClass="path" presetSubtype="0" accel="50000" decel="50000" fill="hold" grpId="0" nodeType="withEffect">
                                  <p:stCondLst>
                                    <p:cond delay="0"/>
                                  </p:stCondLst>
                                  <p:childTnLst>
                                    <p:animMotion origin="layout" path="M -1.5932E-6 -6.97895E-6 L 0.38858 0.00185 " pathEditMode="relative" ptsTypes="AA">
                                      <p:cBhvr>
                                        <p:cTn id="19" dur="2000" fill="hold"/>
                                        <p:tgtEl>
                                          <p:spTgt spid="14"/>
                                        </p:tgtEl>
                                        <p:attrNameLst>
                                          <p:attrName>ppt_x</p:attrName>
                                          <p:attrName>ppt_y</p:attrName>
                                        </p:attrNameLst>
                                      </p:cBhvr>
                                    </p:animMotion>
                                  </p:childTnLst>
                                </p:cTn>
                              </p:par>
                            </p:childTnLst>
                          </p:cTn>
                        </p:par>
                        <p:par>
                          <p:cTn id="20" fill="hold">
                            <p:stCondLst>
                              <p:cond delay="4000"/>
                            </p:stCondLst>
                            <p:childTnLst>
                              <p:par>
                                <p:cTn id="21" presetID="1"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6" grpId="1" animBg="1"/>
      <p:bldP spid="14" grpId="0" animBg="1"/>
      <p:bldP spid="14"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descr="Wave_animation_Eart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00" y="4266582"/>
            <a:ext cx="5073990" cy="1442143"/>
          </a:xfrm>
          <a:prstGeom prst="rect">
            <a:avLst/>
          </a:prstGeom>
        </p:spPr>
      </p:pic>
      <p:sp>
        <p:nvSpPr>
          <p:cNvPr id="19" name="Rectangle 18"/>
          <p:cNvSpPr/>
          <p:nvPr/>
        </p:nvSpPr>
        <p:spPr>
          <a:xfrm>
            <a:off x="3180080" y="5849354"/>
            <a:ext cx="2553903" cy="87656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15" name="Picture 14" descr="CIDER_ref_data_types_V3.pdf"/>
          <p:cNvPicPr>
            <a:picLocks noChangeAspect="1"/>
          </p:cNvPicPr>
          <p:nvPr/>
        </p:nvPicPr>
        <p:blipFill rotWithShape="1">
          <a:blip r:embed="rId4">
            <a:extLst>
              <a:ext uri="{28A0092B-C50C-407E-A947-70E740481C1C}">
                <a14:useLocalDpi xmlns:a14="http://schemas.microsoft.com/office/drawing/2010/main" val="0"/>
              </a:ext>
            </a:extLst>
          </a:blip>
          <a:srcRect l="10935" t="67970" r="2592" b="5245"/>
          <a:stretch/>
        </p:blipFill>
        <p:spPr>
          <a:xfrm>
            <a:off x="2742452" y="1329260"/>
            <a:ext cx="3526117" cy="1255059"/>
          </a:xfrm>
          <a:prstGeom prst="rect">
            <a:avLst/>
          </a:prstGeom>
        </p:spPr>
      </p:pic>
      <p:sp>
        <p:nvSpPr>
          <p:cNvPr id="3" name="Explosion 2 2"/>
          <p:cNvSpPr/>
          <p:nvPr/>
        </p:nvSpPr>
        <p:spPr>
          <a:xfrm>
            <a:off x="2591458" y="4247456"/>
            <a:ext cx="423363" cy="423363"/>
          </a:xfrm>
          <a:prstGeom prst="irregularSeal2">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 name="Freeform 4"/>
          <p:cNvSpPr/>
          <p:nvPr/>
        </p:nvSpPr>
        <p:spPr>
          <a:xfrm>
            <a:off x="2758238" y="4388560"/>
            <a:ext cx="3566512" cy="1128936"/>
          </a:xfrm>
          <a:custGeom>
            <a:avLst/>
            <a:gdLst>
              <a:gd name="connsiteX0" fmla="*/ 0 w 3463879"/>
              <a:gd name="connsiteY0" fmla="*/ 51311 h 1128936"/>
              <a:gd name="connsiteX1" fmla="*/ 1706281 w 3463879"/>
              <a:gd name="connsiteY1" fmla="*/ 1128837 h 1128936"/>
              <a:gd name="connsiteX2" fmla="*/ 3463879 w 3463879"/>
              <a:gd name="connsiteY2" fmla="*/ 0 h 1128936"/>
            </a:gdLst>
            <a:ahLst/>
            <a:cxnLst>
              <a:cxn ang="0">
                <a:pos x="connsiteX0" y="connsiteY0"/>
              </a:cxn>
              <a:cxn ang="0">
                <a:pos x="connsiteX1" y="connsiteY1"/>
              </a:cxn>
              <a:cxn ang="0">
                <a:pos x="connsiteX2" y="connsiteY2"/>
              </a:cxn>
            </a:cxnLst>
            <a:rect l="l" t="t" r="r" b="b"/>
            <a:pathLst>
              <a:path w="3463879" h="1128936">
                <a:moveTo>
                  <a:pt x="0" y="51311"/>
                </a:moveTo>
                <a:cubicBezTo>
                  <a:pt x="564484" y="594350"/>
                  <a:pt x="1128968" y="1137389"/>
                  <a:pt x="1706281" y="1128837"/>
                </a:cubicBezTo>
                <a:cubicBezTo>
                  <a:pt x="2283594" y="1120285"/>
                  <a:pt x="3237230" y="109035"/>
                  <a:pt x="3463879" y="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9" name="Rectangle 8"/>
          <p:cNvSpPr/>
          <p:nvPr/>
        </p:nvSpPr>
        <p:spPr>
          <a:xfrm>
            <a:off x="2591458" y="2936532"/>
            <a:ext cx="3823096" cy="718350"/>
          </a:xfrm>
          <a:prstGeom prst="rect">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1" name="Straight Connector 10"/>
          <p:cNvCxnSpPr>
            <a:stCxn id="9" idx="1"/>
            <a:endCxn id="9" idx="3"/>
          </p:cNvCxnSpPr>
          <p:nvPr/>
        </p:nvCxnSpPr>
        <p:spPr>
          <a:xfrm>
            <a:off x="2591458" y="3295707"/>
            <a:ext cx="3823096" cy="0"/>
          </a:xfrm>
          <a:prstGeom prst="line">
            <a:avLst/>
          </a:prstGeom>
          <a:ln>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4" name="Freeform 13"/>
          <p:cNvSpPr/>
          <p:nvPr/>
        </p:nvSpPr>
        <p:spPr>
          <a:xfrm>
            <a:off x="6114618" y="2975015"/>
            <a:ext cx="307901" cy="641384"/>
          </a:xfrm>
          <a:custGeom>
            <a:avLst/>
            <a:gdLst>
              <a:gd name="connsiteX0" fmla="*/ 0 w 307901"/>
              <a:gd name="connsiteY0" fmla="*/ 320692 h 641384"/>
              <a:gd name="connsiteX1" fmla="*/ 0 w 307901"/>
              <a:gd name="connsiteY1" fmla="*/ 320692 h 641384"/>
              <a:gd name="connsiteX2" fmla="*/ 64146 w 307901"/>
              <a:gd name="connsiteY2" fmla="*/ 230898 h 641384"/>
              <a:gd name="connsiteX3" fmla="*/ 89805 w 307901"/>
              <a:gd name="connsiteY3" fmla="*/ 153932 h 641384"/>
              <a:gd name="connsiteX4" fmla="*/ 115463 w 307901"/>
              <a:gd name="connsiteY4" fmla="*/ 0 h 641384"/>
              <a:gd name="connsiteX5" fmla="*/ 141121 w 307901"/>
              <a:gd name="connsiteY5" fmla="*/ 38483 h 641384"/>
              <a:gd name="connsiteX6" fmla="*/ 166780 w 307901"/>
              <a:gd name="connsiteY6" fmla="*/ 128276 h 641384"/>
              <a:gd name="connsiteX7" fmla="*/ 179609 w 307901"/>
              <a:gd name="connsiteY7" fmla="*/ 474624 h 641384"/>
              <a:gd name="connsiteX8" fmla="*/ 205267 w 307901"/>
              <a:gd name="connsiteY8" fmla="*/ 641384 h 641384"/>
              <a:gd name="connsiteX9" fmla="*/ 230926 w 307901"/>
              <a:gd name="connsiteY9" fmla="*/ 564418 h 641384"/>
              <a:gd name="connsiteX10" fmla="*/ 256584 w 307901"/>
              <a:gd name="connsiteY10" fmla="*/ 423313 h 641384"/>
              <a:gd name="connsiteX11" fmla="*/ 307901 w 307901"/>
              <a:gd name="connsiteY11" fmla="*/ 320692 h 641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901" h="641384">
                <a:moveTo>
                  <a:pt x="0" y="320692"/>
                </a:moveTo>
                <a:lnTo>
                  <a:pt x="0" y="320692"/>
                </a:lnTo>
                <a:cubicBezTo>
                  <a:pt x="21382" y="290761"/>
                  <a:pt x="46705" y="263284"/>
                  <a:pt x="64146" y="230898"/>
                </a:cubicBezTo>
                <a:cubicBezTo>
                  <a:pt x="76969" y="207088"/>
                  <a:pt x="83245" y="180168"/>
                  <a:pt x="89805" y="153932"/>
                </a:cubicBezTo>
                <a:cubicBezTo>
                  <a:pt x="110996" y="69177"/>
                  <a:pt x="100447" y="120115"/>
                  <a:pt x="115463" y="0"/>
                </a:cubicBezTo>
                <a:cubicBezTo>
                  <a:pt x="124016" y="12828"/>
                  <a:pt x="134225" y="24694"/>
                  <a:pt x="141121" y="38483"/>
                </a:cubicBezTo>
                <a:cubicBezTo>
                  <a:pt x="150326" y="56890"/>
                  <a:pt x="162668" y="111829"/>
                  <a:pt x="166780" y="128276"/>
                </a:cubicBezTo>
                <a:cubicBezTo>
                  <a:pt x="171056" y="243725"/>
                  <a:pt x="172824" y="359295"/>
                  <a:pt x="179609" y="474624"/>
                </a:cubicBezTo>
                <a:cubicBezTo>
                  <a:pt x="181110" y="500134"/>
                  <a:pt x="200376" y="612042"/>
                  <a:pt x="205267" y="641384"/>
                </a:cubicBezTo>
                <a:cubicBezTo>
                  <a:pt x="213820" y="615729"/>
                  <a:pt x="227571" y="591253"/>
                  <a:pt x="230926" y="564418"/>
                </a:cubicBezTo>
                <a:cubicBezTo>
                  <a:pt x="245432" y="448379"/>
                  <a:pt x="232852" y="494500"/>
                  <a:pt x="256584" y="423313"/>
                </a:cubicBezTo>
                <a:cubicBezTo>
                  <a:pt x="271004" y="307962"/>
                  <a:pt x="234940" y="320692"/>
                  <a:pt x="307901" y="320692"/>
                </a:cubicBezTo>
              </a:path>
            </a:pathLst>
          </a:custGeom>
          <a:ln>
            <a:solidFill>
              <a:srgbClr val="5CFF1E"/>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17" name="TextBox 16"/>
          <p:cNvSpPr txBox="1"/>
          <p:nvPr/>
        </p:nvSpPr>
        <p:spPr>
          <a:xfrm>
            <a:off x="3804445" y="5764771"/>
            <a:ext cx="1236236" cy="553998"/>
          </a:xfrm>
          <a:prstGeom prst="rect">
            <a:avLst/>
          </a:prstGeom>
          <a:noFill/>
        </p:spPr>
        <p:txBody>
          <a:bodyPr wrap="none" rtlCol="0">
            <a:spAutoFit/>
          </a:bodyPr>
          <a:lstStyle/>
          <a:p>
            <a:r>
              <a:rPr lang="en-US" altLang="ja-JP" sz="3000" b="1" dirty="0" smtClean="0">
                <a:solidFill>
                  <a:srgbClr val="000000"/>
                </a:solidFill>
              </a:rPr>
              <a:t>V=D/T</a:t>
            </a:r>
            <a:endParaRPr kumimoji="1" lang="ja-JP" altLang="en-US" sz="3000" b="1" dirty="0">
              <a:solidFill>
                <a:srgbClr val="000000"/>
              </a:solidFill>
            </a:endParaRPr>
          </a:p>
        </p:txBody>
      </p:sp>
      <p:cxnSp>
        <p:nvCxnSpPr>
          <p:cNvPr id="21" name="Straight Arrow Connector 20"/>
          <p:cNvCxnSpPr/>
          <p:nvPr/>
        </p:nvCxnSpPr>
        <p:spPr>
          <a:xfrm>
            <a:off x="3014821" y="4471183"/>
            <a:ext cx="3111075"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4272118" y="4551821"/>
            <a:ext cx="396713" cy="461665"/>
          </a:xfrm>
          <a:prstGeom prst="rect">
            <a:avLst/>
          </a:prstGeom>
          <a:noFill/>
        </p:spPr>
        <p:txBody>
          <a:bodyPr wrap="none" rtlCol="0">
            <a:spAutoFit/>
          </a:bodyPr>
          <a:lstStyle/>
          <a:p>
            <a:r>
              <a:rPr kumimoji="1" lang="en-US" altLang="ja-JP" sz="2400" b="1" dirty="0" smtClean="0"/>
              <a:t>D</a:t>
            </a:r>
            <a:endParaRPr kumimoji="1" lang="ja-JP" altLang="en-US" sz="2400" b="1" dirty="0"/>
          </a:p>
        </p:txBody>
      </p:sp>
      <p:cxnSp>
        <p:nvCxnSpPr>
          <p:cNvPr id="23" name="Straight Arrow Connector 22"/>
          <p:cNvCxnSpPr/>
          <p:nvPr/>
        </p:nvCxnSpPr>
        <p:spPr>
          <a:xfrm>
            <a:off x="2591458" y="3806284"/>
            <a:ext cx="3823096"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272118" y="3785791"/>
            <a:ext cx="360195" cy="461665"/>
          </a:xfrm>
          <a:prstGeom prst="rect">
            <a:avLst/>
          </a:prstGeom>
          <a:noFill/>
        </p:spPr>
        <p:txBody>
          <a:bodyPr wrap="none" rtlCol="0">
            <a:spAutoFit/>
          </a:bodyPr>
          <a:lstStyle/>
          <a:p>
            <a:r>
              <a:rPr kumimoji="1" lang="en-US" altLang="ja-JP" sz="2400" b="1" dirty="0" smtClean="0"/>
              <a:t>T</a:t>
            </a:r>
            <a:endParaRPr kumimoji="1" lang="ja-JP" altLang="en-US" sz="2400" b="1" dirty="0"/>
          </a:p>
        </p:txBody>
      </p:sp>
      <p:sp>
        <p:nvSpPr>
          <p:cNvPr id="20" name="Title 3"/>
          <p:cNvSpPr txBox="1">
            <a:spLocks/>
          </p:cNvSpPr>
          <p:nvPr/>
        </p:nvSpPr>
        <p:spPr>
          <a:xfrm>
            <a:off x="470674" y="-5909"/>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sz="4000" dirty="0" smtClean="0"/>
              <a:t>Using body waves to image the Earth</a:t>
            </a:r>
            <a:endParaRPr lang="ja-JP" altLang="en-US" sz="4000" dirty="0"/>
          </a:p>
        </p:txBody>
      </p:sp>
      <p:cxnSp>
        <p:nvCxnSpPr>
          <p:cNvPr id="18" name="Straight Connector 17"/>
          <p:cNvCxnSpPr/>
          <p:nvPr/>
        </p:nvCxnSpPr>
        <p:spPr>
          <a:xfrm>
            <a:off x="4123269" y="1397001"/>
            <a:ext cx="0" cy="112606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9" name="Isosceles Triangle 28"/>
          <p:cNvSpPr/>
          <p:nvPr/>
        </p:nvSpPr>
        <p:spPr>
          <a:xfrm rot="10800000">
            <a:off x="6125896" y="4095157"/>
            <a:ext cx="397705" cy="342849"/>
          </a:xfrm>
          <a:prstGeom prst="triangle">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 name="Oval 5"/>
          <p:cNvSpPr/>
          <p:nvPr/>
        </p:nvSpPr>
        <p:spPr>
          <a:xfrm>
            <a:off x="6209325" y="4285963"/>
            <a:ext cx="205193" cy="205193"/>
          </a:xfrm>
          <a:prstGeom prst="ellipse">
            <a:avLst/>
          </a:prstGeom>
          <a:solidFill>
            <a:srgbClr val="5CFF1E"/>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30" name="Straight Arrow Connector 29"/>
          <p:cNvCxnSpPr/>
          <p:nvPr/>
        </p:nvCxnSpPr>
        <p:spPr>
          <a:xfrm>
            <a:off x="2758238" y="2630003"/>
            <a:ext cx="1365031"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3286529" y="2546580"/>
            <a:ext cx="360195" cy="461665"/>
          </a:xfrm>
          <a:prstGeom prst="rect">
            <a:avLst/>
          </a:prstGeom>
          <a:noFill/>
        </p:spPr>
        <p:txBody>
          <a:bodyPr wrap="none" rtlCol="0">
            <a:spAutoFit/>
          </a:bodyPr>
          <a:lstStyle/>
          <a:p>
            <a:r>
              <a:rPr kumimoji="1" lang="en-US" altLang="ja-JP" sz="2400" b="1" dirty="0" smtClean="0"/>
              <a:t>T</a:t>
            </a:r>
            <a:endParaRPr kumimoji="1" lang="ja-JP" altLang="en-US" sz="2400" b="1" dirty="0"/>
          </a:p>
        </p:txBody>
      </p:sp>
      <p:sp>
        <p:nvSpPr>
          <p:cNvPr id="2" name="TextBox 1"/>
          <p:cNvSpPr txBox="1"/>
          <p:nvPr/>
        </p:nvSpPr>
        <p:spPr>
          <a:xfrm>
            <a:off x="3266209" y="6267969"/>
            <a:ext cx="2447455" cy="369332"/>
          </a:xfrm>
          <a:prstGeom prst="rect">
            <a:avLst/>
          </a:prstGeom>
          <a:noFill/>
        </p:spPr>
        <p:txBody>
          <a:bodyPr wrap="none" rtlCol="0">
            <a:spAutoFit/>
          </a:bodyPr>
          <a:lstStyle/>
          <a:p>
            <a:r>
              <a:rPr kumimoji="1" lang="en-US" altLang="ja-JP" dirty="0" smtClean="0">
                <a:solidFill>
                  <a:schemeClr val="bg1"/>
                </a:solidFill>
              </a:rPr>
              <a:t>Speed = Distance / Time</a:t>
            </a:r>
            <a:endParaRPr kumimoji="1" lang="ja-JP" altLang="en-US" dirty="0">
              <a:solidFill>
                <a:schemeClr val="bg1"/>
              </a:solidFill>
            </a:endParaRPr>
          </a:p>
        </p:txBody>
      </p:sp>
    </p:spTree>
    <p:extLst>
      <p:ext uri="{BB962C8B-B14F-4D97-AF65-F5344CB8AC3E}">
        <p14:creationId xmlns:p14="http://schemas.microsoft.com/office/powerpoint/2010/main" val="877826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Wave_animation_Eart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00" y="4266582"/>
            <a:ext cx="5073990" cy="1442143"/>
          </a:xfrm>
          <a:prstGeom prst="rect">
            <a:avLst/>
          </a:prstGeom>
        </p:spPr>
      </p:pic>
      <p:sp>
        <p:nvSpPr>
          <p:cNvPr id="31" name="Isosceles Triangle 30"/>
          <p:cNvSpPr/>
          <p:nvPr/>
        </p:nvSpPr>
        <p:spPr>
          <a:xfrm rot="10800000">
            <a:off x="6125896" y="4095157"/>
            <a:ext cx="397705" cy="342849"/>
          </a:xfrm>
          <a:prstGeom prst="triangle">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 name="Oval 3"/>
          <p:cNvSpPr/>
          <p:nvPr/>
        </p:nvSpPr>
        <p:spPr>
          <a:xfrm>
            <a:off x="3659146" y="4501507"/>
            <a:ext cx="1703331" cy="1674075"/>
          </a:xfrm>
          <a:prstGeom prst="ellipse">
            <a:avLst/>
          </a:prstGeom>
          <a:solidFill>
            <a:srgbClr val="FF0000"/>
          </a:solidFill>
          <a:ln>
            <a:noFill/>
          </a:ln>
          <a:effectLst>
            <a:outerShdw dist="23000" dir="5400000" rotWithShape="0">
              <a:srgbClr val="000000">
                <a:alpha val="35000"/>
              </a:srgbClr>
            </a:outerShdw>
            <a:softEdge rad="2286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effectLst>
                <a:glow rad="228600">
                  <a:schemeClr val="accent1">
                    <a:satMod val="175000"/>
                    <a:alpha val="40000"/>
                  </a:schemeClr>
                </a:glow>
              </a:effectLst>
            </a:endParaRPr>
          </a:p>
        </p:txBody>
      </p:sp>
      <p:pic>
        <p:nvPicPr>
          <p:cNvPr id="15" name="Picture 14" descr="CIDER_ref_data_types_V3.pdf"/>
          <p:cNvPicPr>
            <a:picLocks noChangeAspect="1"/>
          </p:cNvPicPr>
          <p:nvPr/>
        </p:nvPicPr>
        <p:blipFill rotWithShape="1">
          <a:blip r:embed="rId4">
            <a:extLst>
              <a:ext uri="{28A0092B-C50C-407E-A947-70E740481C1C}">
                <a14:useLocalDpi xmlns:a14="http://schemas.microsoft.com/office/drawing/2010/main" val="0"/>
              </a:ext>
            </a:extLst>
          </a:blip>
          <a:srcRect l="10935" t="67970" r="2592" b="5245"/>
          <a:stretch/>
        </p:blipFill>
        <p:spPr>
          <a:xfrm>
            <a:off x="2742452" y="1329260"/>
            <a:ext cx="3526117" cy="1255059"/>
          </a:xfrm>
          <a:prstGeom prst="rect">
            <a:avLst/>
          </a:prstGeom>
        </p:spPr>
      </p:pic>
      <p:sp>
        <p:nvSpPr>
          <p:cNvPr id="3" name="Explosion 2 2"/>
          <p:cNvSpPr/>
          <p:nvPr/>
        </p:nvSpPr>
        <p:spPr>
          <a:xfrm>
            <a:off x="2591458" y="4247456"/>
            <a:ext cx="423363" cy="423363"/>
          </a:xfrm>
          <a:prstGeom prst="irregularSeal2">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 name="Freeform 4"/>
          <p:cNvSpPr/>
          <p:nvPr/>
        </p:nvSpPr>
        <p:spPr>
          <a:xfrm>
            <a:off x="2758238" y="4388560"/>
            <a:ext cx="3566512" cy="1128936"/>
          </a:xfrm>
          <a:custGeom>
            <a:avLst/>
            <a:gdLst>
              <a:gd name="connsiteX0" fmla="*/ 0 w 3463879"/>
              <a:gd name="connsiteY0" fmla="*/ 51311 h 1128936"/>
              <a:gd name="connsiteX1" fmla="*/ 1706281 w 3463879"/>
              <a:gd name="connsiteY1" fmla="*/ 1128837 h 1128936"/>
              <a:gd name="connsiteX2" fmla="*/ 3463879 w 3463879"/>
              <a:gd name="connsiteY2" fmla="*/ 0 h 1128936"/>
            </a:gdLst>
            <a:ahLst/>
            <a:cxnLst>
              <a:cxn ang="0">
                <a:pos x="connsiteX0" y="connsiteY0"/>
              </a:cxn>
              <a:cxn ang="0">
                <a:pos x="connsiteX1" y="connsiteY1"/>
              </a:cxn>
              <a:cxn ang="0">
                <a:pos x="connsiteX2" y="connsiteY2"/>
              </a:cxn>
            </a:cxnLst>
            <a:rect l="l" t="t" r="r" b="b"/>
            <a:pathLst>
              <a:path w="3463879" h="1128936">
                <a:moveTo>
                  <a:pt x="0" y="51311"/>
                </a:moveTo>
                <a:cubicBezTo>
                  <a:pt x="564484" y="594350"/>
                  <a:pt x="1128968" y="1137389"/>
                  <a:pt x="1706281" y="1128837"/>
                </a:cubicBezTo>
                <a:cubicBezTo>
                  <a:pt x="2283594" y="1120285"/>
                  <a:pt x="3237230" y="109035"/>
                  <a:pt x="3463879" y="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6" name="Oval 5"/>
          <p:cNvSpPr/>
          <p:nvPr/>
        </p:nvSpPr>
        <p:spPr>
          <a:xfrm>
            <a:off x="2655641" y="4385113"/>
            <a:ext cx="205193" cy="205193"/>
          </a:xfrm>
          <a:prstGeom prst="ellipse">
            <a:avLst/>
          </a:prstGeom>
          <a:solidFill>
            <a:srgbClr val="5CFF1E"/>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 name="Rectangle 8"/>
          <p:cNvSpPr/>
          <p:nvPr/>
        </p:nvSpPr>
        <p:spPr>
          <a:xfrm>
            <a:off x="2591458" y="2936532"/>
            <a:ext cx="3823096" cy="718350"/>
          </a:xfrm>
          <a:prstGeom prst="rect">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1" name="Straight Connector 10"/>
          <p:cNvCxnSpPr>
            <a:stCxn id="9" idx="1"/>
            <a:endCxn id="9" idx="3"/>
          </p:cNvCxnSpPr>
          <p:nvPr/>
        </p:nvCxnSpPr>
        <p:spPr>
          <a:xfrm>
            <a:off x="2591458" y="3295707"/>
            <a:ext cx="3823096" cy="0"/>
          </a:xfrm>
          <a:prstGeom prst="line">
            <a:avLst/>
          </a:prstGeom>
          <a:ln>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4" name="Freeform 13"/>
          <p:cNvSpPr/>
          <p:nvPr/>
        </p:nvSpPr>
        <p:spPr>
          <a:xfrm>
            <a:off x="2642774" y="2975015"/>
            <a:ext cx="307901" cy="641384"/>
          </a:xfrm>
          <a:custGeom>
            <a:avLst/>
            <a:gdLst>
              <a:gd name="connsiteX0" fmla="*/ 0 w 307901"/>
              <a:gd name="connsiteY0" fmla="*/ 320692 h 641384"/>
              <a:gd name="connsiteX1" fmla="*/ 0 w 307901"/>
              <a:gd name="connsiteY1" fmla="*/ 320692 h 641384"/>
              <a:gd name="connsiteX2" fmla="*/ 64146 w 307901"/>
              <a:gd name="connsiteY2" fmla="*/ 230898 h 641384"/>
              <a:gd name="connsiteX3" fmla="*/ 89805 w 307901"/>
              <a:gd name="connsiteY3" fmla="*/ 153932 h 641384"/>
              <a:gd name="connsiteX4" fmla="*/ 115463 w 307901"/>
              <a:gd name="connsiteY4" fmla="*/ 0 h 641384"/>
              <a:gd name="connsiteX5" fmla="*/ 141121 w 307901"/>
              <a:gd name="connsiteY5" fmla="*/ 38483 h 641384"/>
              <a:gd name="connsiteX6" fmla="*/ 166780 w 307901"/>
              <a:gd name="connsiteY6" fmla="*/ 128276 h 641384"/>
              <a:gd name="connsiteX7" fmla="*/ 179609 w 307901"/>
              <a:gd name="connsiteY7" fmla="*/ 474624 h 641384"/>
              <a:gd name="connsiteX8" fmla="*/ 205267 w 307901"/>
              <a:gd name="connsiteY8" fmla="*/ 641384 h 641384"/>
              <a:gd name="connsiteX9" fmla="*/ 230926 w 307901"/>
              <a:gd name="connsiteY9" fmla="*/ 564418 h 641384"/>
              <a:gd name="connsiteX10" fmla="*/ 256584 w 307901"/>
              <a:gd name="connsiteY10" fmla="*/ 423313 h 641384"/>
              <a:gd name="connsiteX11" fmla="*/ 307901 w 307901"/>
              <a:gd name="connsiteY11" fmla="*/ 320692 h 641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901" h="641384">
                <a:moveTo>
                  <a:pt x="0" y="320692"/>
                </a:moveTo>
                <a:lnTo>
                  <a:pt x="0" y="320692"/>
                </a:lnTo>
                <a:cubicBezTo>
                  <a:pt x="21382" y="290761"/>
                  <a:pt x="46705" y="263284"/>
                  <a:pt x="64146" y="230898"/>
                </a:cubicBezTo>
                <a:cubicBezTo>
                  <a:pt x="76969" y="207088"/>
                  <a:pt x="83245" y="180168"/>
                  <a:pt x="89805" y="153932"/>
                </a:cubicBezTo>
                <a:cubicBezTo>
                  <a:pt x="110996" y="69177"/>
                  <a:pt x="100447" y="120115"/>
                  <a:pt x="115463" y="0"/>
                </a:cubicBezTo>
                <a:cubicBezTo>
                  <a:pt x="124016" y="12828"/>
                  <a:pt x="134225" y="24694"/>
                  <a:pt x="141121" y="38483"/>
                </a:cubicBezTo>
                <a:cubicBezTo>
                  <a:pt x="150326" y="56890"/>
                  <a:pt x="162668" y="111829"/>
                  <a:pt x="166780" y="128276"/>
                </a:cubicBezTo>
                <a:cubicBezTo>
                  <a:pt x="171056" y="243725"/>
                  <a:pt x="172824" y="359295"/>
                  <a:pt x="179609" y="474624"/>
                </a:cubicBezTo>
                <a:cubicBezTo>
                  <a:pt x="181110" y="500134"/>
                  <a:pt x="200376" y="612042"/>
                  <a:pt x="205267" y="641384"/>
                </a:cubicBezTo>
                <a:cubicBezTo>
                  <a:pt x="213820" y="615729"/>
                  <a:pt x="227571" y="591253"/>
                  <a:pt x="230926" y="564418"/>
                </a:cubicBezTo>
                <a:cubicBezTo>
                  <a:pt x="245432" y="448379"/>
                  <a:pt x="232852" y="494500"/>
                  <a:pt x="256584" y="423313"/>
                </a:cubicBezTo>
                <a:cubicBezTo>
                  <a:pt x="271004" y="307962"/>
                  <a:pt x="234940" y="320692"/>
                  <a:pt x="307901" y="320692"/>
                </a:cubicBezTo>
              </a:path>
            </a:pathLst>
          </a:custGeom>
          <a:ln>
            <a:solidFill>
              <a:srgbClr val="00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27" name="Title 3"/>
          <p:cNvSpPr txBox="1">
            <a:spLocks/>
          </p:cNvSpPr>
          <p:nvPr/>
        </p:nvSpPr>
        <p:spPr>
          <a:xfrm>
            <a:off x="470674" y="-5909"/>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sz="4000" dirty="0" smtClean="0"/>
              <a:t>Using body waves to image the Earth</a:t>
            </a:r>
            <a:endParaRPr lang="ja-JP" altLang="en-US" sz="4000" dirty="0"/>
          </a:p>
        </p:txBody>
      </p:sp>
      <p:sp>
        <p:nvSpPr>
          <p:cNvPr id="12" name="Freeform 11"/>
          <p:cNvSpPr/>
          <p:nvPr/>
        </p:nvSpPr>
        <p:spPr>
          <a:xfrm>
            <a:off x="3718852" y="2958520"/>
            <a:ext cx="307901" cy="641384"/>
          </a:xfrm>
          <a:custGeom>
            <a:avLst/>
            <a:gdLst>
              <a:gd name="connsiteX0" fmla="*/ 0 w 307901"/>
              <a:gd name="connsiteY0" fmla="*/ 320692 h 641384"/>
              <a:gd name="connsiteX1" fmla="*/ 0 w 307901"/>
              <a:gd name="connsiteY1" fmla="*/ 320692 h 641384"/>
              <a:gd name="connsiteX2" fmla="*/ 64146 w 307901"/>
              <a:gd name="connsiteY2" fmla="*/ 230898 h 641384"/>
              <a:gd name="connsiteX3" fmla="*/ 89805 w 307901"/>
              <a:gd name="connsiteY3" fmla="*/ 153932 h 641384"/>
              <a:gd name="connsiteX4" fmla="*/ 115463 w 307901"/>
              <a:gd name="connsiteY4" fmla="*/ 0 h 641384"/>
              <a:gd name="connsiteX5" fmla="*/ 141121 w 307901"/>
              <a:gd name="connsiteY5" fmla="*/ 38483 h 641384"/>
              <a:gd name="connsiteX6" fmla="*/ 166780 w 307901"/>
              <a:gd name="connsiteY6" fmla="*/ 128276 h 641384"/>
              <a:gd name="connsiteX7" fmla="*/ 179609 w 307901"/>
              <a:gd name="connsiteY7" fmla="*/ 474624 h 641384"/>
              <a:gd name="connsiteX8" fmla="*/ 205267 w 307901"/>
              <a:gd name="connsiteY8" fmla="*/ 641384 h 641384"/>
              <a:gd name="connsiteX9" fmla="*/ 230926 w 307901"/>
              <a:gd name="connsiteY9" fmla="*/ 564418 h 641384"/>
              <a:gd name="connsiteX10" fmla="*/ 256584 w 307901"/>
              <a:gd name="connsiteY10" fmla="*/ 423313 h 641384"/>
              <a:gd name="connsiteX11" fmla="*/ 307901 w 307901"/>
              <a:gd name="connsiteY11" fmla="*/ 320692 h 641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901" h="641384">
                <a:moveTo>
                  <a:pt x="0" y="320692"/>
                </a:moveTo>
                <a:lnTo>
                  <a:pt x="0" y="320692"/>
                </a:lnTo>
                <a:cubicBezTo>
                  <a:pt x="21382" y="290761"/>
                  <a:pt x="46705" y="263284"/>
                  <a:pt x="64146" y="230898"/>
                </a:cubicBezTo>
                <a:cubicBezTo>
                  <a:pt x="76969" y="207088"/>
                  <a:pt x="83245" y="180168"/>
                  <a:pt x="89805" y="153932"/>
                </a:cubicBezTo>
                <a:cubicBezTo>
                  <a:pt x="110996" y="69177"/>
                  <a:pt x="100447" y="120115"/>
                  <a:pt x="115463" y="0"/>
                </a:cubicBezTo>
                <a:cubicBezTo>
                  <a:pt x="124016" y="12828"/>
                  <a:pt x="134225" y="24694"/>
                  <a:pt x="141121" y="38483"/>
                </a:cubicBezTo>
                <a:cubicBezTo>
                  <a:pt x="150326" y="56890"/>
                  <a:pt x="162668" y="111829"/>
                  <a:pt x="166780" y="128276"/>
                </a:cubicBezTo>
                <a:cubicBezTo>
                  <a:pt x="171056" y="243725"/>
                  <a:pt x="172824" y="359295"/>
                  <a:pt x="179609" y="474624"/>
                </a:cubicBezTo>
                <a:cubicBezTo>
                  <a:pt x="181110" y="500134"/>
                  <a:pt x="200376" y="612042"/>
                  <a:pt x="205267" y="641384"/>
                </a:cubicBezTo>
                <a:cubicBezTo>
                  <a:pt x="213820" y="615729"/>
                  <a:pt x="227571" y="591253"/>
                  <a:pt x="230926" y="564418"/>
                </a:cubicBezTo>
                <a:cubicBezTo>
                  <a:pt x="245432" y="448379"/>
                  <a:pt x="232852" y="494500"/>
                  <a:pt x="256584" y="423313"/>
                </a:cubicBezTo>
                <a:cubicBezTo>
                  <a:pt x="271004" y="307962"/>
                  <a:pt x="234940" y="320692"/>
                  <a:pt x="307901" y="320692"/>
                </a:cubicBezTo>
              </a:path>
            </a:pathLst>
          </a:custGeom>
          <a:ln>
            <a:solidFill>
              <a:srgbClr val="5CFF1E"/>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13" name="Freeform 12"/>
          <p:cNvSpPr/>
          <p:nvPr/>
        </p:nvSpPr>
        <p:spPr>
          <a:xfrm>
            <a:off x="4893895" y="2975642"/>
            <a:ext cx="307901" cy="641384"/>
          </a:xfrm>
          <a:custGeom>
            <a:avLst/>
            <a:gdLst>
              <a:gd name="connsiteX0" fmla="*/ 0 w 307901"/>
              <a:gd name="connsiteY0" fmla="*/ 320692 h 641384"/>
              <a:gd name="connsiteX1" fmla="*/ 0 w 307901"/>
              <a:gd name="connsiteY1" fmla="*/ 320692 h 641384"/>
              <a:gd name="connsiteX2" fmla="*/ 64146 w 307901"/>
              <a:gd name="connsiteY2" fmla="*/ 230898 h 641384"/>
              <a:gd name="connsiteX3" fmla="*/ 89805 w 307901"/>
              <a:gd name="connsiteY3" fmla="*/ 153932 h 641384"/>
              <a:gd name="connsiteX4" fmla="*/ 115463 w 307901"/>
              <a:gd name="connsiteY4" fmla="*/ 0 h 641384"/>
              <a:gd name="connsiteX5" fmla="*/ 141121 w 307901"/>
              <a:gd name="connsiteY5" fmla="*/ 38483 h 641384"/>
              <a:gd name="connsiteX6" fmla="*/ 166780 w 307901"/>
              <a:gd name="connsiteY6" fmla="*/ 128276 h 641384"/>
              <a:gd name="connsiteX7" fmla="*/ 179609 w 307901"/>
              <a:gd name="connsiteY7" fmla="*/ 474624 h 641384"/>
              <a:gd name="connsiteX8" fmla="*/ 205267 w 307901"/>
              <a:gd name="connsiteY8" fmla="*/ 641384 h 641384"/>
              <a:gd name="connsiteX9" fmla="*/ 230926 w 307901"/>
              <a:gd name="connsiteY9" fmla="*/ 564418 h 641384"/>
              <a:gd name="connsiteX10" fmla="*/ 256584 w 307901"/>
              <a:gd name="connsiteY10" fmla="*/ 423313 h 641384"/>
              <a:gd name="connsiteX11" fmla="*/ 307901 w 307901"/>
              <a:gd name="connsiteY11" fmla="*/ 320692 h 641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901" h="641384">
                <a:moveTo>
                  <a:pt x="0" y="320692"/>
                </a:moveTo>
                <a:lnTo>
                  <a:pt x="0" y="320692"/>
                </a:lnTo>
                <a:cubicBezTo>
                  <a:pt x="21382" y="290761"/>
                  <a:pt x="46705" y="263284"/>
                  <a:pt x="64146" y="230898"/>
                </a:cubicBezTo>
                <a:cubicBezTo>
                  <a:pt x="76969" y="207088"/>
                  <a:pt x="83245" y="180168"/>
                  <a:pt x="89805" y="153932"/>
                </a:cubicBezTo>
                <a:cubicBezTo>
                  <a:pt x="110996" y="69177"/>
                  <a:pt x="100447" y="120115"/>
                  <a:pt x="115463" y="0"/>
                </a:cubicBezTo>
                <a:cubicBezTo>
                  <a:pt x="124016" y="12828"/>
                  <a:pt x="134225" y="24694"/>
                  <a:pt x="141121" y="38483"/>
                </a:cubicBezTo>
                <a:cubicBezTo>
                  <a:pt x="150326" y="56890"/>
                  <a:pt x="162668" y="111829"/>
                  <a:pt x="166780" y="128276"/>
                </a:cubicBezTo>
                <a:cubicBezTo>
                  <a:pt x="171056" y="243725"/>
                  <a:pt x="172824" y="359295"/>
                  <a:pt x="179609" y="474624"/>
                </a:cubicBezTo>
                <a:cubicBezTo>
                  <a:pt x="181110" y="500134"/>
                  <a:pt x="200376" y="612042"/>
                  <a:pt x="205267" y="641384"/>
                </a:cubicBezTo>
                <a:cubicBezTo>
                  <a:pt x="213820" y="615729"/>
                  <a:pt x="227571" y="591253"/>
                  <a:pt x="230926" y="564418"/>
                </a:cubicBezTo>
                <a:cubicBezTo>
                  <a:pt x="245432" y="448379"/>
                  <a:pt x="232852" y="494500"/>
                  <a:pt x="256584" y="423313"/>
                </a:cubicBezTo>
                <a:cubicBezTo>
                  <a:pt x="271004" y="307962"/>
                  <a:pt x="234940" y="320692"/>
                  <a:pt x="307901" y="320692"/>
                </a:cubicBezTo>
              </a:path>
            </a:pathLst>
          </a:custGeom>
          <a:ln>
            <a:solidFill>
              <a:srgbClr val="5CFF1E"/>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17" name="Oval 16"/>
          <p:cNvSpPr/>
          <p:nvPr/>
        </p:nvSpPr>
        <p:spPr>
          <a:xfrm>
            <a:off x="3735346" y="5197331"/>
            <a:ext cx="205193" cy="205193"/>
          </a:xfrm>
          <a:prstGeom prst="ellipse">
            <a:avLst/>
          </a:prstGeom>
          <a:solidFill>
            <a:srgbClr val="5CFF1E"/>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 name="Oval 17"/>
          <p:cNvSpPr/>
          <p:nvPr/>
        </p:nvSpPr>
        <p:spPr>
          <a:xfrm>
            <a:off x="5099199" y="5197331"/>
            <a:ext cx="205193" cy="205193"/>
          </a:xfrm>
          <a:prstGeom prst="ellipse">
            <a:avLst/>
          </a:prstGeom>
          <a:solidFill>
            <a:srgbClr val="5CFF1E"/>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TextBox 6"/>
          <p:cNvSpPr txBox="1"/>
          <p:nvPr/>
        </p:nvSpPr>
        <p:spPr>
          <a:xfrm>
            <a:off x="5304392" y="5610785"/>
            <a:ext cx="1851789" cy="400110"/>
          </a:xfrm>
          <a:prstGeom prst="rect">
            <a:avLst/>
          </a:prstGeom>
          <a:noFill/>
        </p:spPr>
        <p:txBody>
          <a:bodyPr wrap="none" rtlCol="0">
            <a:spAutoFit/>
          </a:bodyPr>
          <a:lstStyle/>
          <a:p>
            <a:r>
              <a:rPr lang="en-US" altLang="ja-JP" sz="2000" b="1" dirty="0" smtClean="0"/>
              <a:t>Seismically Fast</a:t>
            </a:r>
            <a:endParaRPr kumimoji="1" lang="ja-JP" altLang="en-US" sz="2000" b="1" dirty="0"/>
          </a:p>
        </p:txBody>
      </p:sp>
      <p:cxnSp>
        <p:nvCxnSpPr>
          <p:cNvPr id="10" name="Straight Arrow Connector 9"/>
          <p:cNvCxnSpPr>
            <a:stCxn id="7" idx="1"/>
          </p:cNvCxnSpPr>
          <p:nvPr/>
        </p:nvCxnSpPr>
        <p:spPr>
          <a:xfrm flipH="1" flipV="1">
            <a:off x="4893896" y="5765678"/>
            <a:ext cx="410496" cy="4516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4321493" y="5565622"/>
            <a:ext cx="492443" cy="400110"/>
          </a:xfrm>
          <a:prstGeom prst="rect">
            <a:avLst/>
          </a:prstGeom>
          <a:noFill/>
        </p:spPr>
        <p:txBody>
          <a:bodyPr wrap="none" rtlCol="0">
            <a:spAutoFit/>
          </a:bodyPr>
          <a:lstStyle/>
          <a:p>
            <a:r>
              <a:rPr kumimoji="1" lang="en-US" altLang="ja-JP" sz="2000" b="1" dirty="0" err="1" smtClean="0">
                <a:solidFill>
                  <a:srgbClr val="000000"/>
                </a:solidFill>
              </a:rPr>
              <a:t>dV</a:t>
            </a:r>
            <a:endParaRPr kumimoji="1" lang="ja-JP" altLang="en-US" sz="2000" b="1" dirty="0">
              <a:solidFill>
                <a:srgbClr val="000000"/>
              </a:solidFill>
            </a:endParaRPr>
          </a:p>
        </p:txBody>
      </p:sp>
      <p:cxnSp>
        <p:nvCxnSpPr>
          <p:cNvPr id="25" name="Straight Arrow Connector 24"/>
          <p:cNvCxnSpPr/>
          <p:nvPr/>
        </p:nvCxnSpPr>
        <p:spPr>
          <a:xfrm>
            <a:off x="2591458" y="3806284"/>
            <a:ext cx="3823096"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4272118" y="3785791"/>
            <a:ext cx="748823" cy="461665"/>
          </a:xfrm>
          <a:prstGeom prst="rect">
            <a:avLst/>
          </a:prstGeom>
          <a:noFill/>
        </p:spPr>
        <p:txBody>
          <a:bodyPr wrap="none" rtlCol="0">
            <a:spAutoFit/>
          </a:bodyPr>
          <a:lstStyle/>
          <a:p>
            <a:r>
              <a:rPr kumimoji="1" lang="en-US" altLang="ja-JP" sz="2400" b="1" dirty="0" smtClean="0"/>
              <a:t>T-</a:t>
            </a:r>
            <a:r>
              <a:rPr kumimoji="1" lang="en-US" altLang="ja-JP" sz="2400" b="1" dirty="0" err="1" smtClean="0"/>
              <a:t>dT</a:t>
            </a:r>
            <a:endParaRPr kumimoji="1" lang="ja-JP" altLang="en-US" sz="2400" b="1" dirty="0"/>
          </a:p>
        </p:txBody>
      </p:sp>
      <p:cxnSp>
        <p:nvCxnSpPr>
          <p:cNvPr id="28" name="Straight Connector 27"/>
          <p:cNvCxnSpPr/>
          <p:nvPr/>
        </p:nvCxnSpPr>
        <p:spPr>
          <a:xfrm>
            <a:off x="4123269" y="1397001"/>
            <a:ext cx="0" cy="112606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4057229" y="1397001"/>
            <a:ext cx="0" cy="1126063"/>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76263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par>
                          <p:cTn id="15" fill="hold">
                            <p:stCondLst>
                              <p:cond delay="1000"/>
                            </p:stCondLst>
                            <p:childTnLst>
                              <p:par>
                                <p:cTn id="16" presetID="0" presetClass="path" presetSubtype="0" accel="50000" decel="50000" fill="hold" grpId="1" nodeType="afterEffect">
                                  <p:stCondLst>
                                    <p:cond delay="0"/>
                                  </p:stCondLst>
                                  <p:childTnLst>
                                    <p:animMotion origin="layout" path="M 0 0 L 0.12092 0.12746 " pathEditMode="relative" ptsTypes="AA">
                                      <p:cBhvr>
                                        <p:cTn id="17" dur="3000" fill="hold"/>
                                        <p:tgtEl>
                                          <p:spTgt spid="6"/>
                                        </p:tgtEl>
                                        <p:attrNameLst>
                                          <p:attrName>ppt_x</p:attrName>
                                          <p:attrName>ppt_y</p:attrName>
                                        </p:attrNameLst>
                                      </p:cBhvr>
                                    </p:animMotion>
                                  </p:childTnLst>
                                  <p:subTnLst>
                                    <p:set>
                                      <p:cBhvr override="childStyle">
                                        <p:cTn dur="1" fill="hold" display="0" masterRel="sameClick" afterEffect="1">
                                          <p:stCondLst>
                                            <p:cond evt="end" delay="0">
                                              <p:tn val="16"/>
                                            </p:cond>
                                          </p:stCondLst>
                                        </p:cTn>
                                        <p:tgtEl>
                                          <p:spTgt spid="6"/>
                                        </p:tgtEl>
                                        <p:attrNameLst>
                                          <p:attrName>style.visibility</p:attrName>
                                        </p:attrNameLst>
                                      </p:cBhvr>
                                      <p:to>
                                        <p:strVal val="hidden"/>
                                      </p:to>
                                    </p:set>
                                  </p:subTnLst>
                                </p:cTn>
                              </p:par>
                              <p:par>
                                <p:cTn id="18" presetID="0" presetClass="path" presetSubtype="0" accel="50000" decel="50000" fill="hold" grpId="1" nodeType="withEffect">
                                  <p:stCondLst>
                                    <p:cond delay="0"/>
                                  </p:stCondLst>
                                  <p:childTnLst>
                                    <p:animMotion origin="layout" path="M -2.3558E-6 -7.28661E-7 L 0.12613 -7.28661E-7 " pathEditMode="relative" rAng="0" ptsTypes="AA">
                                      <p:cBhvr>
                                        <p:cTn id="19" dur="3000" fill="hold"/>
                                        <p:tgtEl>
                                          <p:spTgt spid="14"/>
                                        </p:tgtEl>
                                        <p:attrNameLst>
                                          <p:attrName>ppt_x</p:attrName>
                                          <p:attrName>ppt_y</p:attrName>
                                        </p:attrNameLst>
                                      </p:cBhvr>
                                      <p:rCtr x="6306" y="0"/>
                                    </p:animMotion>
                                  </p:childTnLst>
                                  <p:subTnLst>
                                    <p:set>
                                      <p:cBhvr override="childStyle">
                                        <p:cTn dur="1" fill="hold" display="0" masterRel="sameClick" afterEffect="1">
                                          <p:stCondLst>
                                            <p:cond evt="end" delay="0">
                                              <p:tn val="18"/>
                                            </p:cond>
                                          </p:stCondLst>
                                        </p:cTn>
                                        <p:tgtEl>
                                          <p:spTgt spid="14"/>
                                        </p:tgtEl>
                                        <p:attrNameLst>
                                          <p:attrName>style.visibility</p:attrName>
                                        </p:attrNameLst>
                                      </p:cBhvr>
                                      <p:to>
                                        <p:strVal val="hidden"/>
                                      </p:to>
                                    </p:set>
                                  </p:subTnLst>
                                </p:cTn>
                              </p:par>
                            </p:childTnLst>
                          </p:cTn>
                        </p:par>
                        <p:par>
                          <p:cTn id="20" fill="hold">
                            <p:stCondLst>
                              <p:cond delay="4000"/>
                            </p:stCondLst>
                            <p:childTnLst>
                              <p:par>
                                <p:cTn id="21" presetID="1"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par>
                          <p:cTn id="25" fill="hold">
                            <p:stCondLst>
                              <p:cond delay="4000"/>
                            </p:stCondLst>
                            <p:childTnLst>
                              <p:par>
                                <p:cTn id="26" presetID="37" presetClass="path" presetSubtype="0" accel="50000" decel="50000" fill="hold" grpId="1" nodeType="afterEffect">
                                  <p:stCondLst>
                                    <p:cond delay="0"/>
                                  </p:stCondLst>
                                  <p:childTnLst>
                                    <p:animMotion origin="layout" path="M 6.32384E-7 8.55887E-7 L 0.04031 0.01573 C 0.04864 0.01943 0.06133 0.02151 0.0747 0.02151 C 0.08964 0.02151 0.10181 0.01943 0.11015 0.01573 L 0.15062 8.55887E-7 " pathEditMode="relative" rAng="0" ptsTypes="FffFF">
                                      <p:cBhvr>
                                        <p:cTn id="27" dur="1000" fill="hold"/>
                                        <p:tgtEl>
                                          <p:spTgt spid="17"/>
                                        </p:tgtEl>
                                        <p:attrNameLst>
                                          <p:attrName>ppt_x</p:attrName>
                                          <p:attrName>ppt_y</p:attrName>
                                        </p:attrNameLst>
                                      </p:cBhvr>
                                      <p:rCtr x="7523" y="1064"/>
                                    </p:animMotion>
                                  </p:childTnLst>
                                  <p:subTnLst>
                                    <p:set>
                                      <p:cBhvr override="childStyle">
                                        <p:cTn dur="1" fill="hold" display="0" masterRel="sameClick" afterEffect="1">
                                          <p:stCondLst>
                                            <p:cond evt="end" delay="0">
                                              <p:tn val="26"/>
                                            </p:cond>
                                          </p:stCondLst>
                                        </p:cTn>
                                        <p:tgtEl>
                                          <p:spTgt spid="17"/>
                                        </p:tgtEl>
                                        <p:attrNameLst>
                                          <p:attrName>style.visibility</p:attrName>
                                        </p:attrNameLst>
                                      </p:cBhvr>
                                      <p:to>
                                        <p:strVal val="hidden"/>
                                      </p:to>
                                    </p:set>
                                  </p:subTnLst>
                                </p:cTn>
                              </p:par>
                              <p:par>
                                <p:cTn id="28" presetID="0" presetClass="path" presetSubtype="0" accel="50000" decel="50000" fill="hold" grpId="1" nodeType="withEffect">
                                  <p:stCondLst>
                                    <p:cond delay="0"/>
                                  </p:stCondLst>
                                  <p:childTnLst>
                                    <p:animMotion origin="layout" path="M -2.3558E-6 -7.28661E-7 L 0.12613 -7.28661E-7 " pathEditMode="relative" rAng="0" ptsTypes="AA">
                                      <p:cBhvr>
                                        <p:cTn id="29" dur="1000" fill="hold"/>
                                        <p:tgtEl>
                                          <p:spTgt spid="12"/>
                                        </p:tgtEl>
                                        <p:attrNameLst>
                                          <p:attrName>ppt_x</p:attrName>
                                          <p:attrName>ppt_y</p:attrName>
                                        </p:attrNameLst>
                                      </p:cBhvr>
                                      <p:rCtr x="6306" y="0"/>
                                    </p:animMotion>
                                  </p:childTnLst>
                                  <p:subTnLst>
                                    <p:set>
                                      <p:cBhvr override="childStyle">
                                        <p:cTn dur="1" fill="hold" display="0" masterRel="sameClick" afterEffect="1">
                                          <p:stCondLst>
                                            <p:cond evt="end" delay="0">
                                              <p:tn val="28"/>
                                            </p:cond>
                                          </p:stCondLst>
                                        </p:cTn>
                                        <p:tgtEl>
                                          <p:spTgt spid="12"/>
                                        </p:tgtEl>
                                        <p:attrNameLst>
                                          <p:attrName>style.visibility</p:attrName>
                                        </p:attrNameLst>
                                      </p:cBhvr>
                                      <p:to>
                                        <p:strVal val="hidden"/>
                                      </p:to>
                                    </p:set>
                                  </p:subTnLst>
                                </p:cTn>
                              </p:par>
                            </p:childTnLst>
                          </p:cTn>
                        </p:par>
                        <p:par>
                          <p:cTn id="30" fill="hold">
                            <p:stCondLst>
                              <p:cond delay="5000"/>
                            </p:stCondLst>
                            <p:childTnLst>
                              <p:par>
                                <p:cTn id="31" presetID="1"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par>
                          <p:cTn id="35" fill="hold">
                            <p:stCondLst>
                              <p:cond delay="5000"/>
                            </p:stCondLst>
                            <p:childTnLst>
                              <p:par>
                                <p:cTn id="36" presetID="0" presetClass="path" presetSubtype="0" accel="50000" decel="50000" fill="hold" grpId="1" nodeType="afterEffect">
                                  <p:stCondLst>
                                    <p:cond delay="0"/>
                                  </p:stCondLst>
                                  <p:childTnLst>
                                    <p:animMotion origin="layout" path="M -2.3558E-6 -7.28661E-7 L 0.12613 -7.28661E-7 " pathEditMode="relative" rAng="0" ptsTypes="AA">
                                      <p:cBhvr>
                                        <p:cTn id="37" dur="3000" fill="hold"/>
                                        <p:tgtEl>
                                          <p:spTgt spid="13"/>
                                        </p:tgtEl>
                                        <p:attrNameLst>
                                          <p:attrName>ppt_x</p:attrName>
                                          <p:attrName>ppt_y</p:attrName>
                                        </p:attrNameLst>
                                      </p:cBhvr>
                                      <p:rCtr x="6306" y="0"/>
                                    </p:animMotion>
                                  </p:childTnLst>
                                </p:cTn>
                              </p:par>
                              <p:par>
                                <p:cTn id="38" presetID="0" presetClass="path" presetSubtype="0" accel="50000" decel="50000" fill="hold" grpId="1" nodeType="withEffect">
                                  <p:stCondLst>
                                    <p:cond delay="0"/>
                                  </p:stCondLst>
                                  <p:childTnLst>
                                    <p:animMotion origin="layout" path="M 0.00139 2.36873E-6 L 0.12213 -0.13463 " pathEditMode="relative" rAng="0" ptsTypes="AA">
                                      <p:cBhvr>
                                        <p:cTn id="39" dur="3000" fill="hold"/>
                                        <p:tgtEl>
                                          <p:spTgt spid="18"/>
                                        </p:tgtEl>
                                        <p:attrNameLst>
                                          <p:attrName>ppt_x</p:attrName>
                                          <p:attrName>ppt_y</p:attrName>
                                        </p:attrNameLst>
                                      </p:cBhvr>
                                      <p:rCtr x="6028" y="-6731"/>
                                    </p:animMotion>
                                  </p:childTnLst>
                                  <p:subTnLst>
                                    <p:set>
                                      <p:cBhvr override="childStyle">
                                        <p:cTn dur="1" fill="hold" display="0" masterRel="sameClick" afterEffect="1">
                                          <p:stCondLst>
                                            <p:cond evt="end" delay="0">
                                              <p:tn val="38"/>
                                            </p:cond>
                                          </p:stCondLst>
                                        </p:cTn>
                                        <p:tgtEl>
                                          <p:spTgt spid="18"/>
                                        </p:tgtEl>
                                        <p:attrNameLst>
                                          <p:attrName>style.visibility</p:attrName>
                                        </p:attrNameLst>
                                      </p:cBhvr>
                                      <p:to>
                                        <p:strVal val="hidden"/>
                                      </p:to>
                                    </p:set>
                                  </p:subTnLst>
                                </p:cTn>
                              </p:par>
                            </p:childTnLst>
                          </p:cTn>
                        </p:par>
                        <p:par>
                          <p:cTn id="40" fill="hold">
                            <p:stCondLst>
                              <p:cond delay="8000"/>
                            </p:stCondLst>
                            <p:childTnLst>
                              <p:par>
                                <p:cTn id="41" presetID="1" presetClass="entr" presetSubtype="0"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6" grpId="1" animBg="1"/>
      <p:bldP spid="14" grpId="0" animBg="1"/>
      <p:bldP spid="14" grpId="1" animBg="1"/>
      <p:bldP spid="12" grpId="0" animBg="1"/>
      <p:bldP spid="12" grpId="1" animBg="1"/>
      <p:bldP spid="13" grpId="0" animBg="1"/>
      <p:bldP spid="13" grpId="1" animBg="1"/>
      <p:bldP spid="17" grpId="0" animBg="1"/>
      <p:bldP spid="17" grpId="1" animBg="1"/>
      <p:bldP spid="18" grpId="0" animBg="1"/>
      <p:bldP spid="18"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rnero_SchmerrSS_Al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570175"/>
            <a:ext cx="5142972" cy="5029200"/>
          </a:xfrm>
          <a:prstGeom prst="rect">
            <a:avLst/>
          </a:prstGeom>
        </p:spPr>
      </p:pic>
      <p:sp>
        <p:nvSpPr>
          <p:cNvPr id="2" name="Title 1"/>
          <p:cNvSpPr>
            <a:spLocks noGrp="1"/>
          </p:cNvSpPr>
          <p:nvPr>
            <p:ph type="title"/>
          </p:nvPr>
        </p:nvSpPr>
        <p:spPr/>
        <p:txBody>
          <a:bodyPr/>
          <a:lstStyle/>
          <a:p>
            <a:r>
              <a:rPr kumimoji="1" lang="en-US" altLang="ja-JP" dirty="0" smtClean="0"/>
              <a:t>Core complexities</a:t>
            </a:r>
            <a:endParaRPr kumimoji="1" lang="ja-JP" altLang="en-US" dirty="0"/>
          </a:p>
        </p:txBody>
      </p:sp>
      <p:pic>
        <p:nvPicPr>
          <p:cNvPr id="15" name="Picture 14" descr="IC_freezing_V2_norarrow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612900" y="1752600"/>
            <a:ext cx="1455226" cy="4636008"/>
          </a:xfrm>
          <a:prstGeom prst="rect">
            <a:avLst/>
          </a:prstGeom>
        </p:spPr>
      </p:pic>
      <p:pic>
        <p:nvPicPr>
          <p:cNvPr id="7" name="Picture 6" descr="IC_freezing_V2_norarrow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8126" y="1752600"/>
            <a:ext cx="2295052" cy="4636008"/>
          </a:xfrm>
          <a:prstGeom prst="rect">
            <a:avLst/>
          </a:prstGeom>
        </p:spPr>
      </p:pic>
      <p:sp>
        <p:nvSpPr>
          <p:cNvPr id="39" name="TextBox 38"/>
          <p:cNvSpPr txBox="1"/>
          <p:nvPr/>
        </p:nvSpPr>
        <p:spPr>
          <a:xfrm>
            <a:off x="2333851" y="1326346"/>
            <a:ext cx="1620950" cy="477054"/>
          </a:xfrm>
          <a:prstGeom prst="rect">
            <a:avLst/>
          </a:prstGeom>
          <a:noFill/>
        </p:spPr>
        <p:txBody>
          <a:bodyPr wrap="none" rtlCol="0">
            <a:spAutoFit/>
          </a:bodyPr>
          <a:lstStyle/>
          <a:p>
            <a:r>
              <a:rPr kumimoji="1" lang="en-US" altLang="ja-JP" sz="2500" b="1" dirty="0" smtClean="0">
                <a:solidFill>
                  <a:srgbClr val="FF0000"/>
                </a:solidFill>
              </a:rPr>
              <a:t>North Pole</a:t>
            </a:r>
            <a:endParaRPr kumimoji="1" lang="ja-JP" altLang="en-US" sz="2500" b="1" dirty="0">
              <a:solidFill>
                <a:srgbClr val="FF0000"/>
              </a:solidFill>
            </a:endParaRPr>
          </a:p>
        </p:txBody>
      </p:sp>
      <p:grpSp>
        <p:nvGrpSpPr>
          <p:cNvPr id="5" name="Group 4"/>
          <p:cNvGrpSpPr/>
          <p:nvPr/>
        </p:nvGrpSpPr>
        <p:grpSpPr>
          <a:xfrm>
            <a:off x="3091388" y="3660774"/>
            <a:ext cx="6350" cy="864658"/>
            <a:chOff x="3184525" y="3694642"/>
            <a:chExt cx="6350" cy="864658"/>
          </a:xfrm>
        </p:grpSpPr>
        <p:cxnSp>
          <p:nvCxnSpPr>
            <p:cNvPr id="18" name="Straight Arrow Connector 17"/>
            <p:cNvCxnSpPr/>
            <p:nvPr/>
          </p:nvCxnSpPr>
          <p:spPr>
            <a:xfrm flipV="1">
              <a:off x="3190875" y="3694642"/>
              <a:ext cx="0" cy="298450"/>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flipV="1">
              <a:off x="3184525" y="3847042"/>
              <a:ext cx="0" cy="298450"/>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V="1">
              <a:off x="3184525" y="3996267"/>
              <a:ext cx="0" cy="298450"/>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V="1">
              <a:off x="3190875" y="4148667"/>
              <a:ext cx="0" cy="298450"/>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3190875" y="4297892"/>
              <a:ext cx="0" cy="261408"/>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grpSp>
      <p:pic>
        <p:nvPicPr>
          <p:cNvPr id="70" name="Picture 69" descr="taup_path_PKIKP_170deg_V2.png"/>
          <p:cNvPicPr>
            <a:picLocks noChangeAspect="1"/>
          </p:cNvPicPr>
          <p:nvPr/>
        </p:nvPicPr>
        <p:blipFill rotWithShape="1">
          <a:blip r:embed="rId5">
            <a:extLst>
              <a:ext uri="{28A0092B-C50C-407E-A947-70E740481C1C}">
                <a14:useLocalDpi xmlns:a14="http://schemas.microsoft.com/office/drawing/2010/main" val="0"/>
              </a:ext>
            </a:extLst>
          </a:blip>
          <a:srcRect l="18860"/>
          <a:stretch/>
        </p:blipFill>
        <p:spPr>
          <a:xfrm>
            <a:off x="1623790" y="1773767"/>
            <a:ext cx="3739388" cy="4608577"/>
          </a:xfrm>
          <a:prstGeom prst="rect">
            <a:avLst/>
          </a:prstGeom>
        </p:spPr>
      </p:pic>
      <p:cxnSp>
        <p:nvCxnSpPr>
          <p:cNvPr id="50" name="Straight Arrow Connector 49"/>
          <p:cNvCxnSpPr/>
          <p:nvPr/>
        </p:nvCxnSpPr>
        <p:spPr>
          <a:xfrm flipH="1" flipV="1">
            <a:off x="2841628" y="3910543"/>
            <a:ext cx="168272" cy="23282"/>
          </a:xfrm>
          <a:prstGeom prst="straightConnector1">
            <a:avLst/>
          </a:prstGeom>
          <a:ln w="38100">
            <a:solidFill>
              <a:srgbClr val="5CFF1E"/>
            </a:solidFill>
            <a:tailEnd type="arrow" w="lg" len="med"/>
          </a:ln>
          <a:effectLst/>
        </p:spPr>
        <p:style>
          <a:lnRef idx="2">
            <a:schemeClr val="accent1"/>
          </a:lnRef>
          <a:fillRef idx="0">
            <a:schemeClr val="accent1"/>
          </a:fillRef>
          <a:effectRef idx="1">
            <a:schemeClr val="accent1"/>
          </a:effectRef>
          <a:fontRef idx="minor">
            <a:schemeClr val="tx1"/>
          </a:fontRef>
        </p:style>
      </p:cxnSp>
      <p:grpSp>
        <p:nvGrpSpPr>
          <p:cNvPr id="16" name="Group 15"/>
          <p:cNvGrpSpPr/>
          <p:nvPr/>
        </p:nvGrpSpPr>
        <p:grpSpPr>
          <a:xfrm>
            <a:off x="2252040" y="6158492"/>
            <a:ext cx="1632171" cy="493876"/>
            <a:chOff x="2448933" y="6399456"/>
            <a:chExt cx="1632171" cy="493876"/>
          </a:xfrm>
        </p:grpSpPr>
        <p:sp>
          <p:nvSpPr>
            <p:cNvPr id="17" name="TextBox 16"/>
            <p:cNvSpPr txBox="1"/>
            <p:nvPr/>
          </p:nvSpPr>
          <p:spPr>
            <a:xfrm>
              <a:off x="2461719" y="6416278"/>
              <a:ext cx="1619385" cy="477054"/>
            </a:xfrm>
            <a:prstGeom prst="rect">
              <a:avLst/>
            </a:prstGeom>
            <a:noFill/>
          </p:spPr>
          <p:txBody>
            <a:bodyPr wrap="none" rtlCol="0">
              <a:spAutoFit/>
            </a:bodyPr>
            <a:lstStyle/>
            <a:p>
              <a:r>
                <a:rPr kumimoji="1" lang="en-US" altLang="ja-JP" sz="2500" b="1" dirty="0" smtClean="0"/>
                <a:t>South Pole</a:t>
              </a:r>
              <a:endParaRPr kumimoji="1" lang="ja-JP" altLang="en-US" sz="2500" b="1" dirty="0"/>
            </a:p>
          </p:txBody>
        </p:sp>
        <p:sp>
          <p:nvSpPr>
            <p:cNvPr id="19" name="TextBox 18"/>
            <p:cNvSpPr txBox="1"/>
            <p:nvPr/>
          </p:nvSpPr>
          <p:spPr>
            <a:xfrm>
              <a:off x="2448933" y="6399456"/>
              <a:ext cx="1619385" cy="477054"/>
            </a:xfrm>
            <a:prstGeom prst="rect">
              <a:avLst/>
            </a:prstGeom>
            <a:noFill/>
          </p:spPr>
          <p:txBody>
            <a:bodyPr wrap="none" rtlCol="0">
              <a:spAutoFit/>
            </a:bodyPr>
            <a:lstStyle/>
            <a:p>
              <a:r>
                <a:rPr kumimoji="1" lang="en-US" altLang="ja-JP" sz="2500" b="1" dirty="0" smtClean="0">
                  <a:solidFill>
                    <a:srgbClr val="002DFF"/>
                  </a:solidFill>
                </a:rPr>
                <a:t>South Pole</a:t>
              </a:r>
              <a:endParaRPr kumimoji="1" lang="ja-JP" altLang="en-US" sz="2500" b="1" dirty="0">
                <a:solidFill>
                  <a:srgbClr val="002DFF"/>
                </a:solidFill>
              </a:endParaRPr>
            </a:p>
          </p:txBody>
        </p:sp>
      </p:grpSp>
      <p:pic>
        <p:nvPicPr>
          <p:cNvPr id="31" name="Picture 30" descr="taup_path_PKIKP_170deg_noframe.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017502">
            <a:off x="646990" y="1755560"/>
            <a:ext cx="4608577" cy="4608577"/>
          </a:xfrm>
          <a:prstGeom prst="rect">
            <a:avLst/>
          </a:prstGeom>
        </p:spPr>
      </p:pic>
      <p:grpSp>
        <p:nvGrpSpPr>
          <p:cNvPr id="12" name="Group 11"/>
          <p:cNvGrpSpPr/>
          <p:nvPr/>
        </p:nvGrpSpPr>
        <p:grpSpPr>
          <a:xfrm>
            <a:off x="3097738" y="1069974"/>
            <a:ext cx="5661632" cy="2743200"/>
            <a:chOff x="3097738" y="1069974"/>
            <a:chExt cx="5661632" cy="2743200"/>
          </a:xfrm>
        </p:grpSpPr>
        <p:pic>
          <p:nvPicPr>
            <p:cNvPr id="32" name="Picture 31" descr="PKPobs_P124.png"/>
            <p:cNvPicPr>
              <a:picLocks noChangeAspect="1"/>
            </p:cNvPicPr>
            <p:nvPr/>
          </p:nvPicPr>
          <p:blipFill rotWithShape="1">
            <a:blip r:embed="rId7">
              <a:extLst>
                <a:ext uri="{28A0092B-C50C-407E-A947-70E740481C1C}">
                  <a14:useLocalDpi xmlns:a14="http://schemas.microsoft.com/office/drawing/2010/main" val="0"/>
                </a:ext>
              </a:extLst>
            </a:blip>
            <a:srcRect r="51687"/>
            <a:stretch/>
          </p:blipFill>
          <p:spPr>
            <a:xfrm>
              <a:off x="6701723" y="1069974"/>
              <a:ext cx="2057647" cy="2743200"/>
            </a:xfrm>
            <a:prstGeom prst="rect">
              <a:avLst/>
            </a:prstGeom>
            <a:ln w="57150" cmpd="sng">
              <a:solidFill>
                <a:srgbClr val="002DFF"/>
              </a:solidFill>
            </a:ln>
          </p:spPr>
        </p:pic>
        <p:cxnSp>
          <p:nvCxnSpPr>
            <p:cNvPr id="11" name="Straight Arrow Connector 10"/>
            <p:cNvCxnSpPr>
              <a:stCxn id="32" idx="1"/>
            </p:cNvCxnSpPr>
            <p:nvPr/>
          </p:nvCxnSpPr>
          <p:spPr>
            <a:xfrm flipH="1">
              <a:off x="3097738" y="2441574"/>
              <a:ext cx="3603985" cy="1089026"/>
            </a:xfrm>
            <a:prstGeom prst="straightConnector1">
              <a:avLst/>
            </a:prstGeom>
            <a:ln>
              <a:solidFill>
                <a:srgbClr val="002DFF"/>
              </a:solidFill>
              <a:tailEnd type="arrow"/>
            </a:ln>
          </p:spPr>
          <p:style>
            <a:lnRef idx="2">
              <a:schemeClr val="accent1"/>
            </a:lnRef>
            <a:fillRef idx="0">
              <a:schemeClr val="accent1"/>
            </a:fillRef>
            <a:effectRef idx="1">
              <a:schemeClr val="accent1"/>
            </a:effectRef>
            <a:fontRef idx="minor">
              <a:schemeClr val="tx1"/>
            </a:fontRef>
          </p:style>
        </p:cxnSp>
      </p:grpSp>
      <p:grpSp>
        <p:nvGrpSpPr>
          <p:cNvPr id="22" name="Group 21"/>
          <p:cNvGrpSpPr/>
          <p:nvPr/>
        </p:nvGrpSpPr>
        <p:grpSpPr>
          <a:xfrm>
            <a:off x="3581400" y="3962399"/>
            <a:ext cx="5164996" cy="2743200"/>
            <a:chOff x="3581400" y="3962399"/>
            <a:chExt cx="5164996" cy="2743200"/>
          </a:xfrm>
        </p:grpSpPr>
        <p:pic>
          <p:nvPicPr>
            <p:cNvPr id="33" name="Picture 32" descr="PKPobs_P124.png"/>
            <p:cNvPicPr>
              <a:picLocks noChangeAspect="1"/>
            </p:cNvPicPr>
            <p:nvPr/>
          </p:nvPicPr>
          <p:blipFill rotWithShape="1">
            <a:blip r:embed="rId7">
              <a:extLst>
                <a:ext uri="{28A0092B-C50C-407E-A947-70E740481C1C}">
                  <a14:useLocalDpi xmlns:a14="http://schemas.microsoft.com/office/drawing/2010/main" val="0"/>
                </a:ext>
              </a:extLst>
            </a:blip>
            <a:srcRect l="53184"/>
            <a:stretch/>
          </p:blipFill>
          <p:spPr>
            <a:xfrm>
              <a:off x="6752523" y="3962399"/>
              <a:ext cx="1993873" cy="2743200"/>
            </a:xfrm>
            <a:prstGeom prst="rect">
              <a:avLst/>
            </a:prstGeom>
            <a:ln w="57150" cmpd="sng">
              <a:solidFill>
                <a:srgbClr val="5CFF1E"/>
              </a:solidFill>
            </a:ln>
          </p:spPr>
        </p:pic>
        <p:cxnSp>
          <p:nvCxnSpPr>
            <p:cNvPr id="14" name="Straight Arrow Connector 13"/>
            <p:cNvCxnSpPr>
              <a:stCxn id="33" idx="1"/>
            </p:cNvCxnSpPr>
            <p:nvPr/>
          </p:nvCxnSpPr>
          <p:spPr>
            <a:xfrm flipH="1" flipV="1">
              <a:off x="3581400" y="3962399"/>
              <a:ext cx="3171123" cy="1371600"/>
            </a:xfrm>
            <a:prstGeom prst="straightConnector1">
              <a:avLst/>
            </a:prstGeom>
            <a:ln>
              <a:solidFill>
                <a:srgbClr val="5CFF1E"/>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6652038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rnero_SchmerrSS_Al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570175"/>
            <a:ext cx="5142972" cy="5029200"/>
          </a:xfrm>
          <a:prstGeom prst="rect">
            <a:avLst/>
          </a:prstGeom>
        </p:spPr>
      </p:pic>
      <p:sp>
        <p:nvSpPr>
          <p:cNvPr id="2" name="Title 1"/>
          <p:cNvSpPr>
            <a:spLocks noGrp="1"/>
          </p:cNvSpPr>
          <p:nvPr>
            <p:ph type="title"/>
          </p:nvPr>
        </p:nvSpPr>
        <p:spPr/>
        <p:txBody>
          <a:bodyPr/>
          <a:lstStyle/>
          <a:p>
            <a:r>
              <a:rPr kumimoji="1" lang="en-US" altLang="ja-JP" dirty="0" smtClean="0"/>
              <a:t>Core complexities</a:t>
            </a:r>
            <a:endParaRPr kumimoji="1" lang="ja-JP" altLang="en-US" dirty="0"/>
          </a:p>
        </p:txBody>
      </p:sp>
      <p:pic>
        <p:nvPicPr>
          <p:cNvPr id="15" name="Picture 14" descr="IC_freezing_V2_norarrow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612900" y="1752600"/>
            <a:ext cx="1455226" cy="4636008"/>
          </a:xfrm>
          <a:prstGeom prst="rect">
            <a:avLst/>
          </a:prstGeom>
        </p:spPr>
      </p:pic>
      <p:pic>
        <p:nvPicPr>
          <p:cNvPr id="7" name="Picture 6" descr="IC_freezing_V2_norarrow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8126" y="1752600"/>
            <a:ext cx="2295052" cy="4636008"/>
          </a:xfrm>
          <a:prstGeom prst="rect">
            <a:avLst/>
          </a:prstGeom>
        </p:spPr>
      </p:pic>
      <p:sp>
        <p:nvSpPr>
          <p:cNvPr id="39" name="TextBox 38"/>
          <p:cNvSpPr txBox="1"/>
          <p:nvPr/>
        </p:nvSpPr>
        <p:spPr>
          <a:xfrm>
            <a:off x="2333851" y="1326346"/>
            <a:ext cx="1620950" cy="477054"/>
          </a:xfrm>
          <a:prstGeom prst="rect">
            <a:avLst/>
          </a:prstGeom>
          <a:noFill/>
        </p:spPr>
        <p:txBody>
          <a:bodyPr wrap="none" rtlCol="0">
            <a:spAutoFit/>
          </a:bodyPr>
          <a:lstStyle/>
          <a:p>
            <a:r>
              <a:rPr kumimoji="1" lang="en-US" altLang="ja-JP" sz="2500" b="1" dirty="0" smtClean="0">
                <a:solidFill>
                  <a:srgbClr val="FF0000"/>
                </a:solidFill>
              </a:rPr>
              <a:t>North Pole</a:t>
            </a:r>
            <a:endParaRPr kumimoji="1" lang="ja-JP" altLang="en-US" sz="2500" b="1" dirty="0">
              <a:solidFill>
                <a:srgbClr val="FF0000"/>
              </a:solidFill>
            </a:endParaRPr>
          </a:p>
        </p:txBody>
      </p:sp>
      <p:grpSp>
        <p:nvGrpSpPr>
          <p:cNvPr id="5" name="Group 4"/>
          <p:cNvGrpSpPr/>
          <p:nvPr/>
        </p:nvGrpSpPr>
        <p:grpSpPr>
          <a:xfrm>
            <a:off x="3091388" y="3660774"/>
            <a:ext cx="6350" cy="864658"/>
            <a:chOff x="3184525" y="3694642"/>
            <a:chExt cx="6350" cy="864658"/>
          </a:xfrm>
        </p:grpSpPr>
        <p:cxnSp>
          <p:nvCxnSpPr>
            <p:cNvPr id="18" name="Straight Arrow Connector 17"/>
            <p:cNvCxnSpPr/>
            <p:nvPr/>
          </p:nvCxnSpPr>
          <p:spPr>
            <a:xfrm flipV="1">
              <a:off x="3190875" y="3694642"/>
              <a:ext cx="0" cy="298450"/>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flipV="1">
              <a:off x="3184525" y="3847042"/>
              <a:ext cx="0" cy="298450"/>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V="1">
              <a:off x="3184525" y="3996267"/>
              <a:ext cx="0" cy="298450"/>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V="1">
              <a:off x="3190875" y="4148667"/>
              <a:ext cx="0" cy="298450"/>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3190875" y="4297892"/>
              <a:ext cx="0" cy="261408"/>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grpSp>
      <p:pic>
        <p:nvPicPr>
          <p:cNvPr id="70" name="Picture 69" descr="taup_path_PKIKP_170deg_V2.png"/>
          <p:cNvPicPr>
            <a:picLocks noChangeAspect="1"/>
          </p:cNvPicPr>
          <p:nvPr/>
        </p:nvPicPr>
        <p:blipFill rotWithShape="1">
          <a:blip r:embed="rId5">
            <a:extLst>
              <a:ext uri="{28A0092B-C50C-407E-A947-70E740481C1C}">
                <a14:useLocalDpi xmlns:a14="http://schemas.microsoft.com/office/drawing/2010/main" val="0"/>
              </a:ext>
            </a:extLst>
          </a:blip>
          <a:srcRect l="18860"/>
          <a:stretch/>
        </p:blipFill>
        <p:spPr>
          <a:xfrm>
            <a:off x="1623790" y="1773767"/>
            <a:ext cx="3739388" cy="4608577"/>
          </a:xfrm>
          <a:prstGeom prst="rect">
            <a:avLst/>
          </a:prstGeom>
        </p:spPr>
      </p:pic>
      <p:cxnSp>
        <p:nvCxnSpPr>
          <p:cNvPr id="50" name="Straight Arrow Connector 49"/>
          <p:cNvCxnSpPr/>
          <p:nvPr/>
        </p:nvCxnSpPr>
        <p:spPr>
          <a:xfrm flipH="1" flipV="1">
            <a:off x="2841628" y="3910543"/>
            <a:ext cx="168272" cy="23282"/>
          </a:xfrm>
          <a:prstGeom prst="straightConnector1">
            <a:avLst/>
          </a:prstGeom>
          <a:ln w="38100">
            <a:solidFill>
              <a:srgbClr val="5CFF1E"/>
            </a:solidFill>
            <a:tailEnd type="arrow" w="lg" len="med"/>
          </a:ln>
          <a:effectLst/>
        </p:spPr>
        <p:style>
          <a:lnRef idx="2">
            <a:schemeClr val="accent1"/>
          </a:lnRef>
          <a:fillRef idx="0">
            <a:schemeClr val="accent1"/>
          </a:fillRef>
          <a:effectRef idx="1">
            <a:schemeClr val="accent1"/>
          </a:effectRef>
          <a:fontRef idx="minor">
            <a:schemeClr val="tx1"/>
          </a:fontRef>
        </p:style>
      </p:cxnSp>
      <p:grpSp>
        <p:nvGrpSpPr>
          <p:cNvPr id="16" name="Group 15"/>
          <p:cNvGrpSpPr/>
          <p:nvPr/>
        </p:nvGrpSpPr>
        <p:grpSpPr>
          <a:xfrm>
            <a:off x="2252040" y="6158492"/>
            <a:ext cx="1632171" cy="493876"/>
            <a:chOff x="2448933" y="6399456"/>
            <a:chExt cx="1632171" cy="493876"/>
          </a:xfrm>
        </p:grpSpPr>
        <p:sp>
          <p:nvSpPr>
            <p:cNvPr id="17" name="TextBox 16"/>
            <p:cNvSpPr txBox="1"/>
            <p:nvPr/>
          </p:nvSpPr>
          <p:spPr>
            <a:xfrm>
              <a:off x="2461719" y="6416278"/>
              <a:ext cx="1619385" cy="477054"/>
            </a:xfrm>
            <a:prstGeom prst="rect">
              <a:avLst/>
            </a:prstGeom>
            <a:noFill/>
          </p:spPr>
          <p:txBody>
            <a:bodyPr wrap="none" rtlCol="0">
              <a:spAutoFit/>
            </a:bodyPr>
            <a:lstStyle/>
            <a:p>
              <a:r>
                <a:rPr kumimoji="1" lang="en-US" altLang="ja-JP" sz="2500" b="1" dirty="0" smtClean="0"/>
                <a:t>South Pole</a:t>
              </a:r>
              <a:endParaRPr kumimoji="1" lang="ja-JP" altLang="en-US" sz="2500" b="1" dirty="0"/>
            </a:p>
          </p:txBody>
        </p:sp>
        <p:sp>
          <p:nvSpPr>
            <p:cNvPr id="19" name="TextBox 18"/>
            <p:cNvSpPr txBox="1"/>
            <p:nvPr/>
          </p:nvSpPr>
          <p:spPr>
            <a:xfrm>
              <a:off x="2448933" y="6399456"/>
              <a:ext cx="1619385" cy="477054"/>
            </a:xfrm>
            <a:prstGeom prst="rect">
              <a:avLst/>
            </a:prstGeom>
            <a:noFill/>
          </p:spPr>
          <p:txBody>
            <a:bodyPr wrap="none" rtlCol="0">
              <a:spAutoFit/>
            </a:bodyPr>
            <a:lstStyle/>
            <a:p>
              <a:r>
                <a:rPr kumimoji="1" lang="en-US" altLang="ja-JP" sz="2500" b="1" dirty="0" smtClean="0">
                  <a:solidFill>
                    <a:srgbClr val="002DFF"/>
                  </a:solidFill>
                </a:rPr>
                <a:t>South Pole</a:t>
              </a:r>
              <a:endParaRPr kumimoji="1" lang="ja-JP" altLang="en-US" sz="2500" b="1" dirty="0">
                <a:solidFill>
                  <a:srgbClr val="002DFF"/>
                </a:solidFill>
              </a:endParaRPr>
            </a:p>
          </p:txBody>
        </p:sp>
      </p:grpSp>
      <p:pic>
        <p:nvPicPr>
          <p:cNvPr id="31" name="Picture 30" descr="taup_path_PKIKP_170deg_noframe.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017502">
            <a:off x="646990" y="1755560"/>
            <a:ext cx="4608577" cy="4608577"/>
          </a:xfrm>
          <a:prstGeom prst="rect">
            <a:avLst/>
          </a:prstGeom>
        </p:spPr>
      </p:pic>
      <p:pic>
        <p:nvPicPr>
          <p:cNvPr id="9" name="Picture 8" descr="PKPaniso_obsY2.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64228" y="2277801"/>
            <a:ext cx="4531057" cy="2765946"/>
          </a:xfrm>
          <a:prstGeom prst="rect">
            <a:avLst/>
          </a:prstGeom>
        </p:spPr>
      </p:pic>
    </p:spTree>
    <p:extLst>
      <p:ext uri="{BB962C8B-B14F-4D97-AF65-F5344CB8AC3E}">
        <p14:creationId xmlns:p14="http://schemas.microsoft.com/office/powerpoint/2010/main" val="242714769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rnero_SchmerrSS_Al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570175"/>
            <a:ext cx="5142972" cy="5029200"/>
          </a:xfrm>
          <a:prstGeom prst="rect">
            <a:avLst/>
          </a:prstGeom>
        </p:spPr>
      </p:pic>
      <p:sp>
        <p:nvSpPr>
          <p:cNvPr id="2" name="Title 1"/>
          <p:cNvSpPr>
            <a:spLocks noGrp="1"/>
          </p:cNvSpPr>
          <p:nvPr>
            <p:ph type="title"/>
          </p:nvPr>
        </p:nvSpPr>
        <p:spPr/>
        <p:txBody>
          <a:bodyPr/>
          <a:lstStyle/>
          <a:p>
            <a:r>
              <a:rPr kumimoji="1" lang="en-US" altLang="ja-JP" dirty="0" smtClean="0"/>
              <a:t>Core complexities</a:t>
            </a:r>
            <a:endParaRPr kumimoji="1" lang="ja-JP" altLang="en-US" dirty="0"/>
          </a:p>
        </p:txBody>
      </p:sp>
      <p:pic>
        <p:nvPicPr>
          <p:cNvPr id="15" name="Picture 14" descr="IC_freezing_V2_norarrow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612900" y="1752600"/>
            <a:ext cx="1455226" cy="4636008"/>
          </a:xfrm>
          <a:prstGeom prst="rect">
            <a:avLst/>
          </a:prstGeom>
        </p:spPr>
      </p:pic>
      <p:pic>
        <p:nvPicPr>
          <p:cNvPr id="7" name="Picture 6" descr="IC_freezing_V2_norarrow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8126" y="1752600"/>
            <a:ext cx="2295052" cy="4636008"/>
          </a:xfrm>
          <a:prstGeom prst="rect">
            <a:avLst/>
          </a:prstGeom>
        </p:spPr>
      </p:pic>
      <p:sp>
        <p:nvSpPr>
          <p:cNvPr id="39" name="TextBox 38"/>
          <p:cNvSpPr txBox="1"/>
          <p:nvPr/>
        </p:nvSpPr>
        <p:spPr>
          <a:xfrm>
            <a:off x="2333851" y="1326346"/>
            <a:ext cx="1620950" cy="477054"/>
          </a:xfrm>
          <a:prstGeom prst="rect">
            <a:avLst/>
          </a:prstGeom>
          <a:noFill/>
        </p:spPr>
        <p:txBody>
          <a:bodyPr wrap="none" rtlCol="0">
            <a:spAutoFit/>
          </a:bodyPr>
          <a:lstStyle/>
          <a:p>
            <a:r>
              <a:rPr kumimoji="1" lang="en-US" altLang="ja-JP" sz="2500" b="1" dirty="0" smtClean="0">
                <a:solidFill>
                  <a:srgbClr val="FF0000"/>
                </a:solidFill>
              </a:rPr>
              <a:t>North Pole</a:t>
            </a:r>
            <a:endParaRPr kumimoji="1" lang="ja-JP" altLang="en-US" sz="2500" b="1" dirty="0">
              <a:solidFill>
                <a:srgbClr val="FF0000"/>
              </a:solidFill>
            </a:endParaRPr>
          </a:p>
        </p:txBody>
      </p:sp>
      <p:grpSp>
        <p:nvGrpSpPr>
          <p:cNvPr id="5" name="Group 4"/>
          <p:cNvGrpSpPr/>
          <p:nvPr/>
        </p:nvGrpSpPr>
        <p:grpSpPr>
          <a:xfrm>
            <a:off x="3091388" y="3660774"/>
            <a:ext cx="6350" cy="864658"/>
            <a:chOff x="3184525" y="3694642"/>
            <a:chExt cx="6350" cy="864658"/>
          </a:xfrm>
        </p:grpSpPr>
        <p:cxnSp>
          <p:nvCxnSpPr>
            <p:cNvPr id="18" name="Straight Arrow Connector 17"/>
            <p:cNvCxnSpPr/>
            <p:nvPr/>
          </p:nvCxnSpPr>
          <p:spPr>
            <a:xfrm flipV="1">
              <a:off x="3190875" y="3694642"/>
              <a:ext cx="0" cy="298450"/>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flipV="1">
              <a:off x="3184525" y="3847042"/>
              <a:ext cx="0" cy="298450"/>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V="1">
              <a:off x="3184525" y="3996267"/>
              <a:ext cx="0" cy="298450"/>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V="1">
              <a:off x="3190875" y="4148667"/>
              <a:ext cx="0" cy="298450"/>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3190875" y="4297892"/>
              <a:ext cx="0" cy="261408"/>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grpSp>
      <p:pic>
        <p:nvPicPr>
          <p:cNvPr id="70" name="Picture 69" descr="taup_path_PKIKP_170deg_V2.png"/>
          <p:cNvPicPr>
            <a:picLocks noChangeAspect="1"/>
          </p:cNvPicPr>
          <p:nvPr/>
        </p:nvPicPr>
        <p:blipFill rotWithShape="1">
          <a:blip r:embed="rId5">
            <a:extLst>
              <a:ext uri="{28A0092B-C50C-407E-A947-70E740481C1C}">
                <a14:useLocalDpi xmlns:a14="http://schemas.microsoft.com/office/drawing/2010/main" val="0"/>
              </a:ext>
            </a:extLst>
          </a:blip>
          <a:srcRect l="18860"/>
          <a:stretch/>
        </p:blipFill>
        <p:spPr>
          <a:xfrm>
            <a:off x="1623790" y="1773767"/>
            <a:ext cx="3739388" cy="4608577"/>
          </a:xfrm>
          <a:prstGeom prst="rect">
            <a:avLst/>
          </a:prstGeom>
        </p:spPr>
      </p:pic>
      <p:cxnSp>
        <p:nvCxnSpPr>
          <p:cNvPr id="50" name="Straight Arrow Connector 49"/>
          <p:cNvCxnSpPr/>
          <p:nvPr/>
        </p:nvCxnSpPr>
        <p:spPr>
          <a:xfrm flipH="1" flipV="1">
            <a:off x="2841628" y="3910543"/>
            <a:ext cx="168272" cy="23282"/>
          </a:xfrm>
          <a:prstGeom prst="straightConnector1">
            <a:avLst/>
          </a:prstGeom>
          <a:ln w="38100">
            <a:solidFill>
              <a:srgbClr val="5CFF1E"/>
            </a:solidFill>
            <a:tailEnd type="arrow" w="lg" len="med"/>
          </a:ln>
          <a:effectLst/>
        </p:spPr>
        <p:style>
          <a:lnRef idx="2">
            <a:schemeClr val="accent1"/>
          </a:lnRef>
          <a:fillRef idx="0">
            <a:schemeClr val="accent1"/>
          </a:fillRef>
          <a:effectRef idx="1">
            <a:schemeClr val="accent1"/>
          </a:effectRef>
          <a:fontRef idx="minor">
            <a:schemeClr val="tx1"/>
          </a:fontRef>
        </p:style>
      </p:cxnSp>
      <p:grpSp>
        <p:nvGrpSpPr>
          <p:cNvPr id="16" name="Group 15"/>
          <p:cNvGrpSpPr/>
          <p:nvPr/>
        </p:nvGrpSpPr>
        <p:grpSpPr>
          <a:xfrm>
            <a:off x="2252040" y="6158492"/>
            <a:ext cx="1632171" cy="493876"/>
            <a:chOff x="2448933" y="6399456"/>
            <a:chExt cx="1632171" cy="493876"/>
          </a:xfrm>
        </p:grpSpPr>
        <p:sp>
          <p:nvSpPr>
            <p:cNvPr id="17" name="TextBox 16"/>
            <p:cNvSpPr txBox="1"/>
            <p:nvPr/>
          </p:nvSpPr>
          <p:spPr>
            <a:xfrm>
              <a:off x="2461719" y="6416278"/>
              <a:ext cx="1619385" cy="477054"/>
            </a:xfrm>
            <a:prstGeom prst="rect">
              <a:avLst/>
            </a:prstGeom>
            <a:noFill/>
          </p:spPr>
          <p:txBody>
            <a:bodyPr wrap="none" rtlCol="0">
              <a:spAutoFit/>
            </a:bodyPr>
            <a:lstStyle/>
            <a:p>
              <a:r>
                <a:rPr kumimoji="1" lang="en-US" altLang="ja-JP" sz="2500" b="1" dirty="0" smtClean="0"/>
                <a:t>South Pole</a:t>
              </a:r>
              <a:endParaRPr kumimoji="1" lang="ja-JP" altLang="en-US" sz="2500" b="1" dirty="0"/>
            </a:p>
          </p:txBody>
        </p:sp>
        <p:sp>
          <p:nvSpPr>
            <p:cNvPr id="19" name="TextBox 18"/>
            <p:cNvSpPr txBox="1"/>
            <p:nvPr/>
          </p:nvSpPr>
          <p:spPr>
            <a:xfrm>
              <a:off x="2448933" y="6399456"/>
              <a:ext cx="1619385" cy="477054"/>
            </a:xfrm>
            <a:prstGeom prst="rect">
              <a:avLst/>
            </a:prstGeom>
            <a:noFill/>
          </p:spPr>
          <p:txBody>
            <a:bodyPr wrap="none" rtlCol="0">
              <a:spAutoFit/>
            </a:bodyPr>
            <a:lstStyle/>
            <a:p>
              <a:r>
                <a:rPr kumimoji="1" lang="en-US" altLang="ja-JP" sz="2500" b="1" dirty="0" smtClean="0">
                  <a:solidFill>
                    <a:srgbClr val="002DFF"/>
                  </a:solidFill>
                </a:rPr>
                <a:t>South Pole</a:t>
              </a:r>
              <a:endParaRPr kumimoji="1" lang="ja-JP" altLang="en-US" sz="2500" b="1" dirty="0">
                <a:solidFill>
                  <a:srgbClr val="002DFF"/>
                </a:solidFill>
              </a:endParaRPr>
            </a:p>
          </p:txBody>
        </p:sp>
      </p:grpSp>
      <p:grpSp>
        <p:nvGrpSpPr>
          <p:cNvPr id="9" name="Group 8"/>
          <p:cNvGrpSpPr/>
          <p:nvPr/>
        </p:nvGrpSpPr>
        <p:grpSpPr>
          <a:xfrm>
            <a:off x="6569799" y="1326346"/>
            <a:ext cx="2016211" cy="4848968"/>
            <a:chOff x="6569799" y="1326346"/>
            <a:chExt cx="2016211" cy="4848968"/>
          </a:xfrm>
        </p:grpSpPr>
        <p:sp>
          <p:nvSpPr>
            <p:cNvPr id="3" name="TextBox 2"/>
            <p:cNvSpPr txBox="1"/>
            <p:nvPr/>
          </p:nvSpPr>
          <p:spPr>
            <a:xfrm>
              <a:off x="6569799" y="3214414"/>
              <a:ext cx="1944650" cy="1477328"/>
            </a:xfrm>
            <a:prstGeom prst="rect">
              <a:avLst/>
            </a:prstGeom>
            <a:noFill/>
          </p:spPr>
          <p:txBody>
            <a:bodyPr wrap="none" rtlCol="0">
              <a:spAutoFit/>
            </a:bodyPr>
            <a:lstStyle/>
            <a:p>
              <a:pPr algn="ctr"/>
              <a:r>
                <a:rPr kumimoji="1" lang="en-US" altLang="ja-JP" sz="3000" b="1" u="sng" dirty="0" smtClean="0">
                  <a:solidFill>
                    <a:srgbClr val="FFFF00"/>
                  </a:solidFill>
                </a:rPr>
                <a:t>An</a:t>
              </a:r>
              <a:r>
                <a:rPr kumimoji="1" lang="en-US" altLang="ja-JP" sz="3000" b="1" dirty="0" smtClean="0">
                  <a:solidFill>
                    <a:srgbClr val="FFFF00"/>
                  </a:solidFill>
                </a:rPr>
                <a:t>isotropy</a:t>
              </a:r>
            </a:p>
            <a:p>
              <a:pPr algn="ctr"/>
              <a:r>
                <a:rPr lang="en-US" altLang="ja-JP" sz="3000" b="1" dirty="0" err="1" smtClean="0">
                  <a:solidFill>
                    <a:srgbClr val="FFFF00"/>
                  </a:solidFill>
                </a:rPr>
                <a:t>vs</a:t>
              </a:r>
              <a:endParaRPr lang="en-US" altLang="ja-JP" sz="3000" b="1" dirty="0" smtClean="0">
                <a:solidFill>
                  <a:srgbClr val="FFFF00"/>
                </a:solidFill>
              </a:endParaRPr>
            </a:p>
            <a:p>
              <a:pPr algn="ctr"/>
              <a:r>
                <a:rPr kumimoji="1" lang="en-US" altLang="ja-JP" sz="3000" b="1" dirty="0" smtClean="0">
                  <a:solidFill>
                    <a:srgbClr val="FFFF00"/>
                  </a:solidFill>
                </a:rPr>
                <a:t>Isotropy</a:t>
              </a:r>
              <a:endParaRPr kumimoji="1" lang="ja-JP" altLang="en-US" sz="3000" b="1" dirty="0">
                <a:solidFill>
                  <a:srgbClr val="FFFF00"/>
                </a:solidFill>
              </a:endParaRPr>
            </a:p>
          </p:txBody>
        </p:sp>
        <p:pic>
          <p:nvPicPr>
            <p:cNvPr id="8" name="Picture 7" descr="isoani2w.gif"/>
            <p:cNvPicPr>
              <a:picLocks noChangeAspect="1"/>
            </p:cNvPicPr>
            <p:nvPr/>
          </p:nvPicPr>
          <p:blipFill rotWithShape="1">
            <a:blip r:embed="rId6">
              <a:extLst>
                <a:ext uri="{BEBA8EAE-BF5A-486C-A8C5-ECC9F3942E4B}">
                  <a14:imgProps xmlns:a14="http://schemas.microsoft.com/office/drawing/2010/main">
                    <a14:imgLayer r:embed="rId7">
                      <a14:imgEffect>
                        <a14:backgroundRemoval t="28297" b="93407" l="20475" r="47540"/>
                      </a14:imgEffect>
                    </a14:imgLayer>
                  </a14:imgProps>
                </a:ext>
                <a:ext uri="{28A0092B-C50C-407E-A947-70E740481C1C}">
                  <a14:useLocalDpi xmlns:a14="http://schemas.microsoft.com/office/drawing/2010/main" val="0"/>
                </a:ext>
              </a:extLst>
            </a:blip>
            <a:srcRect l="21723" t="28642" r="52548" b="7173"/>
            <a:stretch/>
          </p:blipFill>
          <p:spPr>
            <a:xfrm>
              <a:off x="6726730" y="4691742"/>
              <a:ext cx="1859280" cy="1483572"/>
            </a:xfrm>
            <a:prstGeom prst="rect">
              <a:avLst/>
            </a:prstGeom>
          </p:spPr>
        </p:pic>
        <p:pic>
          <p:nvPicPr>
            <p:cNvPr id="21" name="Picture 20" descr="isoani2w.gif"/>
            <p:cNvPicPr>
              <a:picLocks noChangeAspect="1"/>
            </p:cNvPicPr>
            <p:nvPr/>
          </p:nvPicPr>
          <p:blipFill rotWithShape="1">
            <a:blip r:embed="rId8">
              <a:extLst>
                <a:ext uri="{BEBA8EAE-BF5A-486C-A8C5-ECC9F3942E4B}">
                  <a14:imgProps xmlns:a14="http://schemas.microsoft.com/office/drawing/2010/main">
                    <a14:imgLayer r:embed="rId9">
                      <a14:imgEffect>
                        <a14:backgroundRemoval t="275" b="100000" l="55185" r="76714">
                          <a14:foregroundMark x1="57996" y1="5220" x2="57996" y2="5220"/>
                          <a14:foregroundMark x1="55448" y1="10989" x2="55448" y2="10989"/>
                        </a14:backgroundRemoval>
                      </a14:imgEffect>
                    </a14:imgLayer>
                  </a14:imgProps>
                </a:ext>
                <a:ext uri="{28A0092B-C50C-407E-A947-70E740481C1C}">
                  <a14:useLocalDpi xmlns:a14="http://schemas.microsoft.com/office/drawing/2010/main" val="0"/>
                </a:ext>
              </a:extLst>
            </a:blip>
            <a:srcRect l="54624" t="510" r="23303" b="717"/>
            <a:stretch/>
          </p:blipFill>
          <p:spPr>
            <a:xfrm>
              <a:off x="6964680" y="1326346"/>
              <a:ext cx="1371600" cy="1963121"/>
            </a:xfrm>
            <a:prstGeom prst="rect">
              <a:avLst/>
            </a:prstGeom>
          </p:spPr>
        </p:pic>
      </p:grpSp>
      <p:pic>
        <p:nvPicPr>
          <p:cNvPr id="31" name="Picture 30" descr="taup_path_PKIKP_170deg_noframe.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5017502">
            <a:off x="646990" y="1755560"/>
            <a:ext cx="4608577" cy="4608577"/>
          </a:xfrm>
          <a:prstGeom prst="rect">
            <a:avLst/>
          </a:prstGeom>
        </p:spPr>
      </p:pic>
      <p:pic>
        <p:nvPicPr>
          <p:cNvPr id="4" name="Picture 3" descr="Woodlog_waldeneffect.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7700" y="2264115"/>
            <a:ext cx="4702778" cy="3527084"/>
          </a:xfrm>
          <a:prstGeom prst="rect">
            <a:avLst/>
          </a:prstGeom>
        </p:spPr>
      </p:pic>
    </p:spTree>
    <p:extLst>
      <p:ext uri="{BB962C8B-B14F-4D97-AF65-F5344CB8AC3E}">
        <p14:creationId xmlns:p14="http://schemas.microsoft.com/office/powerpoint/2010/main" val="5059473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rnero_SchmerrSS_Al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570175"/>
            <a:ext cx="5142972" cy="5029200"/>
          </a:xfrm>
          <a:prstGeom prst="rect">
            <a:avLst/>
          </a:prstGeom>
        </p:spPr>
      </p:pic>
      <p:sp>
        <p:nvSpPr>
          <p:cNvPr id="2" name="Title 1"/>
          <p:cNvSpPr>
            <a:spLocks noGrp="1"/>
          </p:cNvSpPr>
          <p:nvPr>
            <p:ph type="title"/>
          </p:nvPr>
        </p:nvSpPr>
        <p:spPr/>
        <p:txBody>
          <a:bodyPr/>
          <a:lstStyle/>
          <a:p>
            <a:r>
              <a:rPr kumimoji="1" lang="en-US" altLang="ja-JP" dirty="0" smtClean="0"/>
              <a:t>Core complexities</a:t>
            </a:r>
            <a:endParaRPr kumimoji="1" lang="ja-JP" altLang="en-US" dirty="0"/>
          </a:p>
        </p:txBody>
      </p:sp>
      <p:pic>
        <p:nvPicPr>
          <p:cNvPr id="15" name="Picture 14" descr="IC_freezing_V2_norarrow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612900" y="1752600"/>
            <a:ext cx="1455226" cy="4636008"/>
          </a:xfrm>
          <a:prstGeom prst="rect">
            <a:avLst/>
          </a:prstGeom>
        </p:spPr>
      </p:pic>
      <p:pic>
        <p:nvPicPr>
          <p:cNvPr id="7" name="Picture 6" descr="IC_freezing_V2_norarrow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8126" y="1752600"/>
            <a:ext cx="2295052" cy="4636008"/>
          </a:xfrm>
          <a:prstGeom prst="rect">
            <a:avLst/>
          </a:prstGeom>
        </p:spPr>
      </p:pic>
      <p:sp>
        <p:nvSpPr>
          <p:cNvPr id="39" name="TextBox 38"/>
          <p:cNvSpPr txBox="1"/>
          <p:nvPr/>
        </p:nvSpPr>
        <p:spPr>
          <a:xfrm>
            <a:off x="2333851" y="1326346"/>
            <a:ext cx="1620950" cy="477054"/>
          </a:xfrm>
          <a:prstGeom prst="rect">
            <a:avLst/>
          </a:prstGeom>
          <a:noFill/>
        </p:spPr>
        <p:txBody>
          <a:bodyPr wrap="none" rtlCol="0">
            <a:spAutoFit/>
          </a:bodyPr>
          <a:lstStyle/>
          <a:p>
            <a:r>
              <a:rPr kumimoji="1" lang="en-US" altLang="ja-JP" sz="2500" b="1" dirty="0" smtClean="0">
                <a:solidFill>
                  <a:srgbClr val="FF0000"/>
                </a:solidFill>
              </a:rPr>
              <a:t>North Pole</a:t>
            </a:r>
            <a:endParaRPr kumimoji="1" lang="ja-JP" altLang="en-US" sz="2500" b="1" dirty="0">
              <a:solidFill>
                <a:srgbClr val="FF0000"/>
              </a:solidFill>
            </a:endParaRPr>
          </a:p>
        </p:txBody>
      </p:sp>
      <p:pic>
        <p:nvPicPr>
          <p:cNvPr id="70" name="Picture 69" descr="taup_path_PKIKP_170deg_V2.png"/>
          <p:cNvPicPr>
            <a:picLocks noChangeAspect="1"/>
          </p:cNvPicPr>
          <p:nvPr/>
        </p:nvPicPr>
        <p:blipFill rotWithShape="1">
          <a:blip r:embed="rId5">
            <a:extLst>
              <a:ext uri="{28A0092B-C50C-407E-A947-70E740481C1C}">
                <a14:useLocalDpi xmlns:a14="http://schemas.microsoft.com/office/drawing/2010/main" val="0"/>
              </a:ext>
            </a:extLst>
          </a:blip>
          <a:srcRect l="18860"/>
          <a:stretch/>
        </p:blipFill>
        <p:spPr>
          <a:xfrm>
            <a:off x="1623790" y="1773767"/>
            <a:ext cx="3739388" cy="4608577"/>
          </a:xfrm>
          <a:prstGeom prst="rect">
            <a:avLst/>
          </a:prstGeom>
        </p:spPr>
      </p:pic>
      <p:cxnSp>
        <p:nvCxnSpPr>
          <p:cNvPr id="50" name="Straight Arrow Connector 49"/>
          <p:cNvCxnSpPr/>
          <p:nvPr/>
        </p:nvCxnSpPr>
        <p:spPr>
          <a:xfrm flipH="1" flipV="1">
            <a:off x="2841628" y="3910543"/>
            <a:ext cx="168272" cy="23282"/>
          </a:xfrm>
          <a:prstGeom prst="straightConnector1">
            <a:avLst/>
          </a:prstGeom>
          <a:ln w="38100">
            <a:solidFill>
              <a:srgbClr val="5CFF1E"/>
            </a:solidFill>
            <a:tailEnd type="arrow" w="lg" len="med"/>
          </a:ln>
          <a:effectLst/>
        </p:spPr>
        <p:style>
          <a:lnRef idx="2">
            <a:schemeClr val="accent1"/>
          </a:lnRef>
          <a:fillRef idx="0">
            <a:schemeClr val="accent1"/>
          </a:fillRef>
          <a:effectRef idx="1">
            <a:schemeClr val="accent1"/>
          </a:effectRef>
          <a:fontRef idx="minor">
            <a:schemeClr val="tx1"/>
          </a:fontRef>
        </p:style>
      </p:cxnSp>
      <p:grpSp>
        <p:nvGrpSpPr>
          <p:cNvPr id="16" name="Group 15"/>
          <p:cNvGrpSpPr/>
          <p:nvPr/>
        </p:nvGrpSpPr>
        <p:grpSpPr>
          <a:xfrm>
            <a:off x="2252040" y="6158492"/>
            <a:ext cx="1632171" cy="493876"/>
            <a:chOff x="2448933" y="6399456"/>
            <a:chExt cx="1632171" cy="493876"/>
          </a:xfrm>
        </p:grpSpPr>
        <p:sp>
          <p:nvSpPr>
            <p:cNvPr id="17" name="TextBox 16"/>
            <p:cNvSpPr txBox="1"/>
            <p:nvPr/>
          </p:nvSpPr>
          <p:spPr>
            <a:xfrm>
              <a:off x="2461719" y="6416278"/>
              <a:ext cx="1619385" cy="477054"/>
            </a:xfrm>
            <a:prstGeom prst="rect">
              <a:avLst/>
            </a:prstGeom>
            <a:noFill/>
          </p:spPr>
          <p:txBody>
            <a:bodyPr wrap="none" rtlCol="0">
              <a:spAutoFit/>
            </a:bodyPr>
            <a:lstStyle/>
            <a:p>
              <a:r>
                <a:rPr kumimoji="1" lang="en-US" altLang="ja-JP" sz="2500" b="1" dirty="0" smtClean="0"/>
                <a:t>South Pole</a:t>
              </a:r>
              <a:endParaRPr kumimoji="1" lang="ja-JP" altLang="en-US" sz="2500" b="1" dirty="0"/>
            </a:p>
          </p:txBody>
        </p:sp>
        <p:sp>
          <p:nvSpPr>
            <p:cNvPr id="19" name="TextBox 18"/>
            <p:cNvSpPr txBox="1"/>
            <p:nvPr/>
          </p:nvSpPr>
          <p:spPr>
            <a:xfrm>
              <a:off x="2448933" y="6399456"/>
              <a:ext cx="1619385" cy="477054"/>
            </a:xfrm>
            <a:prstGeom prst="rect">
              <a:avLst/>
            </a:prstGeom>
            <a:noFill/>
          </p:spPr>
          <p:txBody>
            <a:bodyPr wrap="none" rtlCol="0">
              <a:spAutoFit/>
            </a:bodyPr>
            <a:lstStyle/>
            <a:p>
              <a:r>
                <a:rPr kumimoji="1" lang="en-US" altLang="ja-JP" sz="2500" b="1" dirty="0" smtClean="0">
                  <a:solidFill>
                    <a:srgbClr val="002DFF"/>
                  </a:solidFill>
                </a:rPr>
                <a:t>South Pole</a:t>
              </a:r>
              <a:endParaRPr kumimoji="1" lang="ja-JP" altLang="en-US" sz="2500" b="1" dirty="0">
                <a:solidFill>
                  <a:srgbClr val="002DFF"/>
                </a:solidFill>
              </a:endParaRPr>
            </a:p>
          </p:txBody>
        </p:sp>
      </p:grpSp>
      <p:grpSp>
        <p:nvGrpSpPr>
          <p:cNvPr id="9" name="Group 8"/>
          <p:cNvGrpSpPr/>
          <p:nvPr/>
        </p:nvGrpSpPr>
        <p:grpSpPr>
          <a:xfrm>
            <a:off x="6569799" y="1326346"/>
            <a:ext cx="2016211" cy="4848968"/>
            <a:chOff x="6569799" y="1326346"/>
            <a:chExt cx="2016211" cy="4848968"/>
          </a:xfrm>
        </p:grpSpPr>
        <p:sp>
          <p:nvSpPr>
            <p:cNvPr id="3" name="TextBox 2"/>
            <p:cNvSpPr txBox="1"/>
            <p:nvPr/>
          </p:nvSpPr>
          <p:spPr>
            <a:xfrm>
              <a:off x="6569799" y="3214414"/>
              <a:ext cx="1944650" cy="1477328"/>
            </a:xfrm>
            <a:prstGeom prst="rect">
              <a:avLst/>
            </a:prstGeom>
            <a:noFill/>
          </p:spPr>
          <p:txBody>
            <a:bodyPr wrap="none" rtlCol="0">
              <a:spAutoFit/>
            </a:bodyPr>
            <a:lstStyle/>
            <a:p>
              <a:pPr algn="ctr"/>
              <a:r>
                <a:rPr kumimoji="1" lang="en-US" altLang="ja-JP" sz="3000" b="1" u="sng" dirty="0" smtClean="0">
                  <a:solidFill>
                    <a:srgbClr val="FFFF00"/>
                  </a:solidFill>
                </a:rPr>
                <a:t>An</a:t>
              </a:r>
              <a:r>
                <a:rPr kumimoji="1" lang="en-US" altLang="ja-JP" sz="3000" b="1" dirty="0" smtClean="0">
                  <a:solidFill>
                    <a:srgbClr val="FFFF00"/>
                  </a:solidFill>
                </a:rPr>
                <a:t>isotropy</a:t>
              </a:r>
            </a:p>
            <a:p>
              <a:pPr algn="ctr"/>
              <a:r>
                <a:rPr lang="en-US" altLang="ja-JP" sz="3000" b="1" dirty="0" err="1" smtClean="0">
                  <a:solidFill>
                    <a:srgbClr val="FFFF00"/>
                  </a:solidFill>
                </a:rPr>
                <a:t>vs</a:t>
              </a:r>
              <a:endParaRPr lang="en-US" altLang="ja-JP" sz="3000" b="1" dirty="0" smtClean="0">
                <a:solidFill>
                  <a:srgbClr val="FFFF00"/>
                </a:solidFill>
              </a:endParaRPr>
            </a:p>
            <a:p>
              <a:pPr algn="ctr"/>
              <a:r>
                <a:rPr kumimoji="1" lang="en-US" altLang="ja-JP" sz="3000" b="1" dirty="0" smtClean="0">
                  <a:solidFill>
                    <a:srgbClr val="FFFF00"/>
                  </a:solidFill>
                </a:rPr>
                <a:t>Isotropy</a:t>
              </a:r>
              <a:endParaRPr kumimoji="1" lang="ja-JP" altLang="en-US" sz="3000" b="1" dirty="0">
                <a:solidFill>
                  <a:srgbClr val="FFFF00"/>
                </a:solidFill>
              </a:endParaRPr>
            </a:p>
          </p:txBody>
        </p:sp>
        <p:pic>
          <p:nvPicPr>
            <p:cNvPr id="8" name="Picture 7" descr="isoani2w.gif"/>
            <p:cNvPicPr>
              <a:picLocks noChangeAspect="1"/>
            </p:cNvPicPr>
            <p:nvPr/>
          </p:nvPicPr>
          <p:blipFill rotWithShape="1">
            <a:blip r:embed="rId6">
              <a:extLst>
                <a:ext uri="{BEBA8EAE-BF5A-486C-A8C5-ECC9F3942E4B}">
                  <a14:imgProps xmlns:a14="http://schemas.microsoft.com/office/drawing/2010/main">
                    <a14:imgLayer r:embed="rId7">
                      <a14:imgEffect>
                        <a14:backgroundRemoval t="28297" b="93407" l="20475" r="47540"/>
                      </a14:imgEffect>
                    </a14:imgLayer>
                  </a14:imgProps>
                </a:ext>
                <a:ext uri="{28A0092B-C50C-407E-A947-70E740481C1C}">
                  <a14:useLocalDpi xmlns:a14="http://schemas.microsoft.com/office/drawing/2010/main" val="0"/>
                </a:ext>
              </a:extLst>
            </a:blip>
            <a:srcRect l="21723" t="28642" r="52548" b="7173"/>
            <a:stretch/>
          </p:blipFill>
          <p:spPr>
            <a:xfrm>
              <a:off x="6726730" y="4691742"/>
              <a:ext cx="1859280" cy="1483572"/>
            </a:xfrm>
            <a:prstGeom prst="rect">
              <a:avLst/>
            </a:prstGeom>
          </p:spPr>
        </p:pic>
        <p:pic>
          <p:nvPicPr>
            <p:cNvPr id="21" name="Picture 20" descr="isoani2w.gif"/>
            <p:cNvPicPr>
              <a:picLocks noChangeAspect="1"/>
            </p:cNvPicPr>
            <p:nvPr/>
          </p:nvPicPr>
          <p:blipFill rotWithShape="1">
            <a:blip r:embed="rId8">
              <a:extLst>
                <a:ext uri="{BEBA8EAE-BF5A-486C-A8C5-ECC9F3942E4B}">
                  <a14:imgProps xmlns:a14="http://schemas.microsoft.com/office/drawing/2010/main">
                    <a14:imgLayer r:embed="rId9">
                      <a14:imgEffect>
                        <a14:backgroundRemoval t="275" b="100000" l="55185" r="76714">
                          <a14:foregroundMark x1="57996" y1="5220" x2="57996" y2="5220"/>
                          <a14:foregroundMark x1="55448" y1="10989" x2="55448" y2="10989"/>
                        </a14:backgroundRemoval>
                      </a14:imgEffect>
                    </a14:imgLayer>
                  </a14:imgProps>
                </a:ext>
                <a:ext uri="{28A0092B-C50C-407E-A947-70E740481C1C}">
                  <a14:useLocalDpi xmlns:a14="http://schemas.microsoft.com/office/drawing/2010/main" val="0"/>
                </a:ext>
              </a:extLst>
            </a:blip>
            <a:srcRect l="54624" t="510" r="23303" b="717"/>
            <a:stretch/>
          </p:blipFill>
          <p:spPr>
            <a:xfrm>
              <a:off x="6964680" y="1326346"/>
              <a:ext cx="1371600" cy="1963121"/>
            </a:xfrm>
            <a:prstGeom prst="rect">
              <a:avLst/>
            </a:prstGeom>
          </p:spPr>
        </p:pic>
      </p:grpSp>
      <p:grpSp>
        <p:nvGrpSpPr>
          <p:cNvPr id="24" name="Group 23"/>
          <p:cNvGrpSpPr/>
          <p:nvPr/>
        </p:nvGrpSpPr>
        <p:grpSpPr>
          <a:xfrm>
            <a:off x="2913588" y="3660774"/>
            <a:ext cx="6350" cy="864658"/>
            <a:chOff x="3184525" y="3694642"/>
            <a:chExt cx="6350" cy="864658"/>
          </a:xfrm>
        </p:grpSpPr>
        <p:cxnSp>
          <p:nvCxnSpPr>
            <p:cNvPr id="25" name="Straight Arrow Connector 24"/>
            <p:cNvCxnSpPr/>
            <p:nvPr/>
          </p:nvCxnSpPr>
          <p:spPr>
            <a:xfrm flipV="1">
              <a:off x="3190875" y="3694642"/>
              <a:ext cx="0" cy="298450"/>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3184525" y="3847042"/>
              <a:ext cx="0" cy="298450"/>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V="1">
              <a:off x="3184525" y="3996267"/>
              <a:ext cx="0" cy="298450"/>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3190875" y="4148667"/>
              <a:ext cx="0" cy="298450"/>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V="1">
              <a:off x="3190875" y="4297892"/>
              <a:ext cx="0" cy="261408"/>
            </a:xfrm>
            <a:prstGeom prst="straightConnector1">
              <a:avLst/>
            </a:prstGeom>
            <a:ln w="38100">
              <a:solidFill>
                <a:srgbClr val="002DFF"/>
              </a:solidFill>
              <a:tailEnd type="arrow" w="lg" len="med"/>
            </a:ln>
            <a:effectLst/>
          </p:spPr>
          <p:style>
            <a:lnRef idx="2">
              <a:schemeClr val="accent1"/>
            </a:lnRef>
            <a:fillRef idx="0">
              <a:schemeClr val="accent1"/>
            </a:fillRef>
            <a:effectRef idx="1">
              <a:schemeClr val="accent1"/>
            </a:effectRef>
            <a:fontRef idx="minor">
              <a:schemeClr val="tx1"/>
            </a:fontRef>
          </p:style>
        </p:cxnSp>
      </p:grpSp>
      <p:sp>
        <p:nvSpPr>
          <p:cNvPr id="51" name="TextBox 50"/>
          <p:cNvSpPr txBox="1"/>
          <p:nvPr/>
        </p:nvSpPr>
        <p:spPr>
          <a:xfrm>
            <a:off x="689376" y="3587342"/>
            <a:ext cx="875648" cy="477054"/>
          </a:xfrm>
          <a:prstGeom prst="rect">
            <a:avLst/>
          </a:prstGeom>
          <a:noFill/>
        </p:spPr>
        <p:txBody>
          <a:bodyPr wrap="none" rtlCol="0">
            <a:spAutoFit/>
          </a:bodyPr>
          <a:lstStyle/>
          <a:p>
            <a:r>
              <a:rPr kumimoji="1" lang="en-US" altLang="ja-JP" sz="2500" b="1" dirty="0" smtClean="0">
                <a:solidFill>
                  <a:schemeClr val="bg1"/>
                </a:solidFill>
              </a:rPr>
              <a:t>West</a:t>
            </a:r>
            <a:endParaRPr kumimoji="1" lang="ja-JP" altLang="en-US" sz="2500" b="1" dirty="0">
              <a:solidFill>
                <a:schemeClr val="bg1"/>
              </a:solidFill>
            </a:endParaRPr>
          </a:p>
        </p:txBody>
      </p:sp>
      <p:sp>
        <p:nvSpPr>
          <p:cNvPr id="10" name="TextBox 9"/>
          <p:cNvSpPr txBox="1"/>
          <p:nvPr/>
        </p:nvSpPr>
        <p:spPr>
          <a:xfrm>
            <a:off x="672448" y="3561947"/>
            <a:ext cx="875648" cy="477054"/>
          </a:xfrm>
          <a:prstGeom prst="rect">
            <a:avLst/>
          </a:prstGeom>
          <a:noFill/>
        </p:spPr>
        <p:txBody>
          <a:bodyPr wrap="none" rtlCol="0">
            <a:spAutoFit/>
          </a:bodyPr>
          <a:lstStyle/>
          <a:p>
            <a:r>
              <a:rPr kumimoji="1" lang="en-US" altLang="ja-JP" sz="2500" b="1" dirty="0" smtClean="0">
                <a:solidFill>
                  <a:srgbClr val="FF6600"/>
                </a:solidFill>
              </a:rPr>
              <a:t>West</a:t>
            </a:r>
            <a:endParaRPr kumimoji="1" lang="ja-JP" altLang="en-US" sz="2500" b="1" dirty="0">
              <a:solidFill>
                <a:srgbClr val="FF6600"/>
              </a:solidFill>
            </a:endParaRPr>
          </a:p>
        </p:txBody>
      </p:sp>
      <p:pic>
        <p:nvPicPr>
          <p:cNvPr id="11" name="Picture 10" descr="taup_path_PKIKP_170deg_noframe.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5017502">
            <a:off x="481890" y="1796200"/>
            <a:ext cx="4608577" cy="4608577"/>
          </a:xfrm>
          <a:prstGeom prst="rect">
            <a:avLst/>
          </a:prstGeom>
        </p:spPr>
      </p:pic>
    </p:spTree>
    <p:extLst>
      <p:ext uri="{BB962C8B-B14F-4D97-AF65-F5344CB8AC3E}">
        <p14:creationId xmlns:p14="http://schemas.microsoft.com/office/powerpoint/2010/main" val="42379455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p:cNvSpPr/>
          <p:nvPr/>
        </p:nvSpPr>
        <p:spPr>
          <a:xfrm>
            <a:off x="2489200" y="1417638"/>
            <a:ext cx="4182398" cy="4182398"/>
          </a:xfrm>
          <a:prstGeom prst="ellipse">
            <a:avLst/>
          </a:prstGeom>
          <a:solidFill>
            <a:srgbClr val="8000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lumMod val="75000"/>
                </a:schemeClr>
              </a:solidFill>
            </a:endParaRPr>
          </a:p>
        </p:txBody>
      </p:sp>
      <p:grpSp>
        <p:nvGrpSpPr>
          <p:cNvPr id="3" name="Group 2"/>
          <p:cNvGrpSpPr/>
          <p:nvPr/>
        </p:nvGrpSpPr>
        <p:grpSpPr>
          <a:xfrm>
            <a:off x="3144527" y="2113939"/>
            <a:ext cx="2841271" cy="2772601"/>
            <a:chOff x="3144527" y="2113939"/>
            <a:chExt cx="2841271" cy="2772601"/>
          </a:xfrm>
        </p:grpSpPr>
        <p:pic>
          <p:nvPicPr>
            <p:cNvPr id="6" name="Picture 5" descr="HCP_unit_cell_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4527" y="2113939"/>
              <a:ext cx="2841271" cy="2772601"/>
            </a:xfrm>
            <a:prstGeom prst="rect">
              <a:avLst/>
            </a:prstGeom>
          </p:spPr>
        </p:pic>
        <p:cxnSp>
          <p:nvCxnSpPr>
            <p:cNvPr id="20" name="Straight Arrow Connector 19"/>
            <p:cNvCxnSpPr/>
            <p:nvPr/>
          </p:nvCxnSpPr>
          <p:spPr>
            <a:xfrm flipV="1">
              <a:off x="4538603" y="3287067"/>
              <a:ext cx="0" cy="1386417"/>
            </a:xfrm>
            <a:prstGeom prst="straightConnector1">
              <a:avLst/>
            </a:prstGeom>
            <a:ln w="50800">
              <a:solidFill>
                <a:srgbClr val="002DFF"/>
              </a:solidFill>
              <a:tailEnd type="arrow"/>
            </a:ln>
            <a:effectLst>
              <a:outerShdw blurRad="50800" dist="38100" dir="2700000" algn="tl"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H="1">
              <a:off x="4061083" y="4650201"/>
              <a:ext cx="955040" cy="0"/>
            </a:xfrm>
            <a:prstGeom prst="straightConnector1">
              <a:avLst/>
            </a:prstGeom>
            <a:ln w="50800">
              <a:solidFill>
                <a:srgbClr val="5CFF1E"/>
              </a:solidFill>
              <a:tailEnd type="arrow"/>
            </a:ln>
            <a:effectLst>
              <a:outerShdw blurRad="50800" dist="38100" dir="2700000" algn="tl"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4538603" y="3496618"/>
              <a:ext cx="0" cy="319616"/>
            </a:xfrm>
            <a:prstGeom prst="straightConnector1">
              <a:avLst/>
            </a:prstGeom>
            <a:ln w="50800">
              <a:solidFill>
                <a:srgbClr val="002DFF"/>
              </a:solidFill>
              <a:tailEnd type="arrow"/>
            </a:ln>
            <a:effectLst>
              <a:outerShdw blurRad="50800" dist="38100" dir="2700000" algn="tl"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4538603" y="3706168"/>
              <a:ext cx="0" cy="319616"/>
            </a:xfrm>
            <a:prstGeom prst="straightConnector1">
              <a:avLst/>
            </a:prstGeom>
            <a:ln w="50800">
              <a:solidFill>
                <a:srgbClr val="002DFF"/>
              </a:solidFill>
              <a:tailEnd type="arrow"/>
            </a:ln>
            <a:effectLst>
              <a:outerShdw blurRad="50800" dist="38100" dir="2700000" algn="tl"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4538603" y="3906193"/>
              <a:ext cx="0" cy="319616"/>
            </a:xfrm>
            <a:prstGeom prst="straightConnector1">
              <a:avLst/>
            </a:prstGeom>
            <a:ln w="50800">
              <a:solidFill>
                <a:srgbClr val="002DFF"/>
              </a:solidFill>
              <a:tailEnd type="arrow"/>
            </a:ln>
            <a:effectLst>
              <a:outerShdw blurRad="50800" dist="38100" dir="2700000" algn="tl" rotWithShape="0">
                <a:srgbClr val="000000"/>
              </a:outerShdw>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p:txBody>
          <a:bodyPr/>
          <a:lstStyle/>
          <a:p>
            <a:r>
              <a:rPr kumimoji="1" lang="en-US" altLang="ja-JP" dirty="0" smtClean="0"/>
              <a:t>One direction</a:t>
            </a:r>
            <a:endParaRPr kumimoji="1" lang="ja-JP" altLang="en-US" dirty="0"/>
          </a:p>
        </p:txBody>
      </p:sp>
      <p:pic>
        <p:nvPicPr>
          <p:cNvPr id="7" name="Picture 6" descr="CrystalCartoon_Singl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8157" y="1868215"/>
            <a:ext cx="2796353" cy="3228578"/>
          </a:xfrm>
          <a:prstGeom prst="rect">
            <a:avLst/>
          </a:prstGeom>
        </p:spPr>
      </p:pic>
      <p:grpSp>
        <p:nvGrpSpPr>
          <p:cNvPr id="19" name="Group 18"/>
          <p:cNvGrpSpPr/>
          <p:nvPr/>
        </p:nvGrpSpPr>
        <p:grpSpPr>
          <a:xfrm>
            <a:off x="3215457" y="2027669"/>
            <a:ext cx="2770341" cy="2935071"/>
            <a:chOff x="457200" y="2282376"/>
            <a:chExt cx="3213100" cy="3307920"/>
          </a:xfrm>
        </p:grpSpPr>
        <p:pic>
          <p:nvPicPr>
            <p:cNvPr id="10" name="Picture 9"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4406236"/>
              <a:ext cx="1181100" cy="1181100"/>
            </a:xfrm>
            <a:prstGeom prst="rect">
              <a:avLst/>
            </a:prstGeom>
          </p:spPr>
        </p:pic>
        <p:pic>
          <p:nvPicPr>
            <p:cNvPr id="11" name="Picture 10"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3361876"/>
              <a:ext cx="1181100" cy="1181100"/>
            </a:xfrm>
            <a:prstGeom prst="rect">
              <a:avLst/>
            </a:prstGeom>
          </p:spPr>
        </p:pic>
        <p:pic>
          <p:nvPicPr>
            <p:cNvPr id="12" name="Picture 11"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5100" y="4409196"/>
              <a:ext cx="1181100" cy="1181100"/>
            </a:xfrm>
            <a:prstGeom prst="rect">
              <a:avLst/>
            </a:prstGeom>
          </p:spPr>
        </p:pic>
        <p:pic>
          <p:nvPicPr>
            <p:cNvPr id="13" name="Picture 12"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5100" y="3364836"/>
              <a:ext cx="1181100" cy="1181100"/>
            </a:xfrm>
            <a:prstGeom prst="rect">
              <a:avLst/>
            </a:prstGeom>
          </p:spPr>
        </p:pic>
        <p:pic>
          <p:nvPicPr>
            <p:cNvPr id="14" name="Picture 13"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2282376"/>
              <a:ext cx="1181100" cy="1181100"/>
            </a:xfrm>
            <a:prstGeom prst="rect">
              <a:avLst/>
            </a:prstGeom>
          </p:spPr>
        </p:pic>
        <p:pic>
          <p:nvPicPr>
            <p:cNvPr id="15" name="Picture 14"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5100" y="2285336"/>
              <a:ext cx="1181100" cy="1181100"/>
            </a:xfrm>
            <a:prstGeom prst="rect">
              <a:avLst/>
            </a:prstGeom>
          </p:spPr>
        </p:pic>
        <p:pic>
          <p:nvPicPr>
            <p:cNvPr id="16" name="Picture 15"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9200" y="4403276"/>
              <a:ext cx="1181100" cy="1181100"/>
            </a:xfrm>
            <a:prstGeom prst="rect">
              <a:avLst/>
            </a:prstGeom>
          </p:spPr>
        </p:pic>
        <p:pic>
          <p:nvPicPr>
            <p:cNvPr id="17" name="Picture 16"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9200" y="3361876"/>
              <a:ext cx="1181100" cy="1181100"/>
            </a:xfrm>
            <a:prstGeom prst="rect">
              <a:avLst/>
            </a:prstGeom>
          </p:spPr>
        </p:pic>
        <p:pic>
          <p:nvPicPr>
            <p:cNvPr id="18" name="Picture 17"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9200" y="2282376"/>
              <a:ext cx="1181100" cy="1181100"/>
            </a:xfrm>
            <a:prstGeom prst="rect">
              <a:avLst/>
            </a:prstGeom>
          </p:spPr>
        </p:pic>
      </p:grpSp>
      <p:pic>
        <p:nvPicPr>
          <p:cNvPr id="4" name="Picture 3" descr="C0032522-Widmanstatten_Pattern_sciencephoto.jpg"/>
          <p:cNvPicPr>
            <a:picLocks noChangeAspect="1"/>
          </p:cNvPicPr>
          <p:nvPr/>
        </p:nvPicPr>
        <p:blipFill rotWithShape="1">
          <a:blip r:embed="rId6">
            <a:extLst>
              <a:ext uri="{28A0092B-C50C-407E-A947-70E740481C1C}">
                <a14:useLocalDpi xmlns:a14="http://schemas.microsoft.com/office/drawing/2010/main" val="0"/>
              </a:ext>
            </a:extLst>
          </a:blip>
          <a:srcRect l="16493" r="14511"/>
          <a:stretch/>
        </p:blipFill>
        <p:spPr>
          <a:xfrm>
            <a:off x="2891601" y="1880190"/>
            <a:ext cx="3294003" cy="3216603"/>
          </a:xfrm>
          <a:prstGeom prst="rect">
            <a:avLst/>
          </a:prstGeom>
        </p:spPr>
      </p:pic>
      <p:grpSp>
        <p:nvGrpSpPr>
          <p:cNvPr id="32" name="Group 31"/>
          <p:cNvGrpSpPr/>
          <p:nvPr/>
        </p:nvGrpSpPr>
        <p:grpSpPr>
          <a:xfrm>
            <a:off x="101600" y="1346200"/>
            <a:ext cx="3393743" cy="4583763"/>
            <a:chOff x="101600" y="1346200"/>
            <a:chExt cx="3393743" cy="4583763"/>
          </a:xfrm>
        </p:grpSpPr>
        <p:pic>
          <p:nvPicPr>
            <p:cNvPr id="30" name="Picture 29" descr="PKPanisoY.png"/>
            <p:cNvPicPr>
              <a:picLocks noChangeAspect="1"/>
            </p:cNvPicPr>
            <p:nvPr/>
          </p:nvPicPr>
          <p:blipFill rotWithShape="1">
            <a:blip r:embed="rId7">
              <a:extLst>
                <a:ext uri="{28A0092B-C50C-407E-A947-70E740481C1C}">
                  <a14:useLocalDpi xmlns:a14="http://schemas.microsoft.com/office/drawing/2010/main" val="0"/>
                </a:ext>
              </a:extLst>
            </a:blip>
            <a:srcRect t="31931" b="32514"/>
            <a:stretch/>
          </p:blipFill>
          <p:spPr>
            <a:xfrm>
              <a:off x="101600" y="3775452"/>
              <a:ext cx="3393743" cy="2154511"/>
            </a:xfrm>
            <a:prstGeom prst="rect">
              <a:avLst/>
            </a:prstGeom>
          </p:spPr>
        </p:pic>
        <p:pic>
          <p:nvPicPr>
            <p:cNvPr id="31" name="Picture 30" descr="PKPanisoY.png"/>
            <p:cNvPicPr>
              <a:picLocks noChangeAspect="1"/>
            </p:cNvPicPr>
            <p:nvPr/>
          </p:nvPicPr>
          <p:blipFill rotWithShape="1">
            <a:blip r:embed="rId8">
              <a:extLst>
                <a:ext uri="{28A0092B-C50C-407E-A947-70E740481C1C}">
                  <a14:useLocalDpi xmlns:a14="http://schemas.microsoft.com/office/drawing/2010/main" val="0"/>
                </a:ext>
              </a:extLst>
            </a:blip>
            <a:srcRect b="68562"/>
            <a:stretch/>
          </p:blipFill>
          <p:spPr>
            <a:xfrm>
              <a:off x="101600" y="1346200"/>
              <a:ext cx="3393743" cy="1905000"/>
            </a:xfrm>
            <a:prstGeom prst="rect">
              <a:avLst/>
            </a:prstGeom>
          </p:spPr>
        </p:pic>
      </p:grpSp>
    </p:spTree>
    <p:extLst>
      <p:ext uri="{BB962C8B-B14F-4D97-AF65-F5344CB8AC3E}">
        <p14:creationId xmlns:p14="http://schemas.microsoft.com/office/powerpoint/2010/main" val="36725712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3"/>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32"/>
                                        </p:tgtEl>
                                        <p:attrNameLst>
                                          <p:attrName>style.visibility</p:attrName>
                                        </p:attrNameLst>
                                      </p:cBhvr>
                                      <p:to>
                                        <p:strVal val="hidden"/>
                                      </p:to>
                                    </p:set>
                                  </p:childTnLst>
                                </p:cTn>
                              </p:par>
                            </p:childTnLst>
                          </p:cTn>
                        </p:par>
                        <p:par>
                          <p:cTn id="23" fill="hold">
                            <p:stCondLst>
                              <p:cond delay="0"/>
                            </p:stCondLst>
                            <p:childTnLst>
                              <p:par>
                                <p:cTn id="24" presetID="6" presetClass="emph" presetSubtype="0" fill="hold" nodeType="afterEffect">
                                  <p:stCondLst>
                                    <p:cond delay="0"/>
                                  </p:stCondLst>
                                  <p:childTnLst>
                                    <p:animScale>
                                      <p:cBhvr>
                                        <p:cTn id="25" dur="3000" fill="hold"/>
                                        <p:tgtEl>
                                          <p:spTgt spid="7"/>
                                        </p:tgtEl>
                                      </p:cBhvr>
                                      <p:by x="25000" y="25000"/>
                                    </p:animScale>
                                  </p:childTnLst>
                                </p:cTn>
                              </p:par>
                              <p:par>
                                <p:cTn id="26" presetID="53" presetClass="entr" presetSubtype="16"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3000" fill="hold"/>
                                        <p:tgtEl>
                                          <p:spTgt spid="9"/>
                                        </p:tgtEl>
                                        <p:attrNameLst>
                                          <p:attrName>ppt_w</p:attrName>
                                        </p:attrNameLst>
                                      </p:cBhvr>
                                      <p:tavLst>
                                        <p:tav tm="0">
                                          <p:val>
                                            <p:fltVal val="0"/>
                                          </p:val>
                                        </p:tav>
                                        <p:tav tm="100000">
                                          <p:val>
                                            <p:strVal val="#ppt_w"/>
                                          </p:val>
                                        </p:tav>
                                      </p:tavLst>
                                    </p:anim>
                                    <p:anim calcmode="lin" valueType="num">
                                      <p:cBhvr>
                                        <p:cTn id="29" dur="3000" fill="hold"/>
                                        <p:tgtEl>
                                          <p:spTgt spid="9"/>
                                        </p:tgtEl>
                                        <p:attrNameLst>
                                          <p:attrName>ppt_h</p:attrName>
                                        </p:attrNameLst>
                                      </p:cBhvr>
                                      <p:tavLst>
                                        <p:tav tm="0">
                                          <p:val>
                                            <p:fltVal val="0"/>
                                          </p:val>
                                        </p:tav>
                                        <p:tav tm="100000">
                                          <p:val>
                                            <p:strVal val="#ppt_h"/>
                                          </p:val>
                                        </p:tav>
                                      </p:tavLst>
                                    </p:anim>
                                    <p:animEffect transition="in" filter="fade">
                                      <p:cBhvr>
                                        <p:cTn id="30" dur="3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0" fill="hold"/>
                                        <p:tgtEl>
                                          <p:spTgt spid="19"/>
                                        </p:tgtEl>
                                        <p:attrNameLst>
                                          <p:attrName>ppt_w</p:attrName>
                                        </p:attrNameLst>
                                      </p:cBhvr>
                                      <p:tavLst>
                                        <p:tav tm="0">
                                          <p:val>
                                            <p:fltVal val="0"/>
                                          </p:val>
                                        </p:tav>
                                        <p:tav tm="100000">
                                          <p:val>
                                            <p:strVal val="#ppt_w"/>
                                          </p:val>
                                        </p:tav>
                                      </p:tavLst>
                                    </p:anim>
                                    <p:anim calcmode="lin" valueType="num">
                                      <p:cBhvr>
                                        <p:cTn id="36" dur="5000" fill="hold"/>
                                        <p:tgtEl>
                                          <p:spTgt spid="19"/>
                                        </p:tgtEl>
                                        <p:attrNameLst>
                                          <p:attrName>ppt_h</p:attrName>
                                        </p:attrNameLst>
                                      </p:cBhvr>
                                      <p:tavLst>
                                        <p:tav tm="0">
                                          <p:val>
                                            <p:fltVal val="0"/>
                                          </p:val>
                                        </p:tav>
                                        <p:tav tm="100000">
                                          <p:val>
                                            <p:strVal val="#ppt_h"/>
                                          </p:val>
                                        </p:tav>
                                      </p:tavLst>
                                    </p:anim>
                                    <p:animEffect transition="in" filter="fade">
                                      <p:cBhvr>
                                        <p:cTn id="37" dur="5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One direction</a:t>
            </a:r>
            <a:endParaRPr kumimoji="1" lang="ja-JP" altLang="en-US" dirty="0"/>
          </a:p>
        </p:txBody>
      </p:sp>
      <p:sp>
        <p:nvSpPr>
          <p:cNvPr id="6" name="Oval 5"/>
          <p:cNvSpPr/>
          <p:nvPr/>
        </p:nvSpPr>
        <p:spPr>
          <a:xfrm>
            <a:off x="2489200" y="1417638"/>
            <a:ext cx="4182398" cy="4182398"/>
          </a:xfrm>
          <a:prstGeom prst="ellipse">
            <a:avLst/>
          </a:prstGeom>
          <a:solidFill>
            <a:srgbClr val="8000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lumMod val="75000"/>
                </a:schemeClr>
              </a:solidFill>
            </a:endParaRPr>
          </a:p>
        </p:txBody>
      </p:sp>
      <p:grpSp>
        <p:nvGrpSpPr>
          <p:cNvPr id="7" name="Group 6"/>
          <p:cNvGrpSpPr/>
          <p:nvPr/>
        </p:nvGrpSpPr>
        <p:grpSpPr>
          <a:xfrm>
            <a:off x="3215457" y="2027669"/>
            <a:ext cx="2770341" cy="2935071"/>
            <a:chOff x="457200" y="2282376"/>
            <a:chExt cx="3213100" cy="3307920"/>
          </a:xfrm>
        </p:grpSpPr>
        <p:pic>
          <p:nvPicPr>
            <p:cNvPr id="8" name="Picture 7"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4406236"/>
              <a:ext cx="1181100" cy="1181100"/>
            </a:xfrm>
            <a:prstGeom prst="rect">
              <a:avLst/>
            </a:prstGeom>
          </p:spPr>
        </p:pic>
        <p:pic>
          <p:nvPicPr>
            <p:cNvPr id="10" name="Picture 9"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3361876"/>
              <a:ext cx="1181100" cy="1181100"/>
            </a:xfrm>
            <a:prstGeom prst="rect">
              <a:avLst/>
            </a:prstGeom>
          </p:spPr>
        </p:pic>
        <p:pic>
          <p:nvPicPr>
            <p:cNvPr id="11" name="Picture 10"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5100" y="4409196"/>
              <a:ext cx="1181100" cy="1181100"/>
            </a:xfrm>
            <a:prstGeom prst="rect">
              <a:avLst/>
            </a:prstGeom>
          </p:spPr>
        </p:pic>
        <p:pic>
          <p:nvPicPr>
            <p:cNvPr id="12" name="Picture 11"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5100" y="3364836"/>
              <a:ext cx="1181100" cy="1181100"/>
            </a:xfrm>
            <a:prstGeom prst="rect">
              <a:avLst/>
            </a:prstGeom>
          </p:spPr>
        </p:pic>
        <p:pic>
          <p:nvPicPr>
            <p:cNvPr id="13" name="Picture 12"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2282376"/>
              <a:ext cx="1181100" cy="1181100"/>
            </a:xfrm>
            <a:prstGeom prst="rect">
              <a:avLst/>
            </a:prstGeom>
          </p:spPr>
        </p:pic>
        <p:pic>
          <p:nvPicPr>
            <p:cNvPr id="14" name="Picture 13"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5100" y="2285336"/>
              <a:ext cx="1181100" cy="1181100"/>
            </a:xfrm>
            <a:prstGeom prst="rect">
              <a:avLst/>
            </a:prstGeom>
          </p:spPr>
        </p:pic>
        <p:pic>
          <p:nvPicPr>
            <p:cNvPr id="15" name="Picture 14"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9200" y="4403276"/>
              <a:ext cx="1181100" cy="1181100"/>
            </a:xfrm>
            <a:prstGeom prst="rect">
              <a:avLst/>
            </a:prstGeom>
          </p:spPr>
        </p:pic>
        <p:pic>
          <p:nvPicPr>
            <p:cNvPr id="16" name="Picture 15"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9200" y="3361876"/>
              <a:ext cx="1181100" cy="1181100"/>
            </a:xfrm>
            <a:prstGeom prst="rect">
              <a:avLst/>
            </a:prstGeom>
          </p:spPr>
        </p:pic>
        <p:pic>
          <p:nvPicPr>
            <p:cNvPr id="17" name="Picture 16" descr="CrystalCartoon_Align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9200" y="2282376"/>
              <a:ext cx="1181100" cy="1181100"/>
            </a:xfrm>
            <a:prstGeom prst="rect">
              <a:avLst/>
            </a:prstGeom>
          </p:spPr>
        </p:pic>
      </p:grpSp>
      <p:pic>
        <p:nvPicPr>
          <p:cNvPr id="21" name="Crowd_V2.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083271" y="2161786"/>
            <a:ext cx="4978400" cy="2800350"/>
          </a:xfrm>
          <a:prstGeom prst="rect">
            <a:avLst/>
          </a:prstGeom>
        </p:spPr>
      </p:pic>
    </p:spTree>
    <p:extLst>
      <p:ext uri="{BB962C8B-B14F-4D97-AF65-F5344CB8AC3E}">
        <p14:creationId xmlns:p14="http://schemas.microsoft.com/office/powerpoint/2010/main" val="2960762316"/>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1"/>
                                        </p:tgtEl>
                                      </p:cBhvr>
                                    </p:cmd>
                                  </p:childTnLst>
                                </p:cTn>
                              </p:par>
                            </p:childTnLst>
                          </p:cTn>
                        </p:par>
                      </p:childTnLst>
                    </p:cTn>
                  </p:par>
                </p:childTnLst>
              </p:cTn>
              <p:nextCondLst>
                <p:cond evt="onClick" delay="0">
                  <p:tgtEl>
                    <p:spTgt spid="21"/>
                  </p:tgtEl>
                </p:cond>
              </p:nextCondLst>
            </p:seq>
            <p:video>
              <p:cMediaNode vol="80000">
                <p:cTn id="7" fill="hold" display="0">
                  <p:stCondLst>
                    <p:cond delay="indefinite"/>
                  </p:stCondLst>
                </p:cTn>
                <p:tgtEl>
                  <p:spTgt spid="21"/>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239238" y="1059707"/>
            <a:ext cx="4682314" cy="4848968"/>
            <a:chOff x="-4391381" y="1240975"/>
            <a:chExt cx="5142972" cy="5326022"/>
          </a:xfrm>
        </p:grpSpPr>
        <p:sp>
          <p:nvSpPr>
            <p:cNvPr id="3" name="TextBox 2"/>
            <p:cNvSpPr txBox="1"/>
            <p:nvPr/>
          </p:nvSpPr>
          <p:spPr>
            <a:xfrm>
              <a:off x="-1328444" y="2233686"/>
              <a:ext cx="184666" cy="369332"/>
            </a:xfrm>
            <a:prstGeom prst="rect">
              <a:avLst/>
            </a:prstGeom>
            <a:noFill/>
          </p:spPr>
          <p:txBody>
            <a:bodyPr wrap="none" rtlCol="0">
              <a:spAutoFit/>
            </a:bodyPr>
            <a:lstStyle/>
            <a:p>
              <a:endParaRPr kumimoji="1" lang="ja-JP" altLang="en-US" dirty="0"/>
            </a:p>
          </p:txBody>
        </p:sp>
        <p:pic>
          <p:nvPicPr>
            <p:cNvPr id="11" name="Picture 10" descr="garnero_SchmerrSS_Al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1381" y="1484804"/>
              <a:ext cx="5142972" cy="5029200"/>
            </a:xfrm>
            <a:prstGeom prst="rect">
              <a:avLst/>
            </a:prstGeom>
          </p:spPr>
        </p:pic>
        <p:pic>
          <p:nvPicPr>
            <p:cNvPr id="12" name="Picture 11" descr="IC_freezing_V2_norarrow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235681" y="1667229"/>
              <a:ext cx="1455226" cy="4636008"/>
            </a:xfrm>
            <a:prstGeom prst="rect">
              <a:avLst/>
            </a:prstGeom>
          </p:spPr>
        </p:pic>
        <p:pic>
          <p:nvPicPr>
            <p:cNvPr id="14" name="Picture 13" descr="OC_taylor_column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3244075" y="1672362"/>
              <a:ext cx="1463620" cy="4630875"/>
            </a:xfrm>
            <a:prstGeom prst="rect">
              <a:avLst/>
            </a:prstGeom>
          </p:spPr>
        </p:pic>
        <p:pic>
          <p:nvPicPr>
            <p:cNvPr id="15" name="Picture 14" descr="IC_freezing_V2_norarrow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0455" y="1667229"/>
              <a:ext cx="2295052" cy="4636008"/>
            </a:xfrm>
            <a:prstGeom prst="rect">
              <a:avLst/>
            </a:prstGeom>
          </p:spPr>
        </p:pic>
        <p:pic>
          <p:nvPicPr>
            <p:cNvPr id="16" name="Picture 15" descr="OC_taylor_column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80455" y="1667229"/>
              <a:ext cx="2292512" cy="4630875"/>
            </a:xfrm>
            <a:prstGeom prst="rect">
              <a:avLst/>
            </a:prstGeom>
          </p:spPr>
        </p:pic>
        <p:sp>
          <p:nvSpPr>
            <p:cNvPr id="18" name="Freeform 17"/>
            <p:cNvSpPr/>
            <p:nvPr/>
          </p:nvSpPr>
          <p:spPr>
            <a:xfrm>
              <a:off x="-899409" y="3821996"/>
              <a:ext cx="1651000" cy="2692008"/>
            </a:xfrm>
            <a:custGeom>
              <a:avLst/>
              <a:gdLst>
                <a:gd name="connsiteX0" fmla="*/ 1841500 w 1841500"/>
                <a:gd name="connsiteY0" fmla="*/ 2730500 h 2730500"/>
                <a:gd name="connsiteX1" fmla="*/ 0 w 1841500"/>
                <a:gd name="connsiteY1" fmla="*/ 0 h 2730500"/>
              </a:gdLst>
              <a:ahLst/>
              <a:cxnLst>
                <a:cxn ang="0">
                  <a:pos x="connsiteX0" y="connsiteY0"/>
                </a:cxn>
                <a:cxn ang="0">
                  <a:pos x="connsiteX1" y="connsiteY1"/>
                </a:cxn>
              </a:cxnLst>
              <a:rect l="l" t="t" r="r" b="b"/>
              <a:pathLst>
                <a:path w="1841500" h="2730500">
                  <a:moveTo>
                    <a:pt x="1841500" y="2730500"/>
                  </a:moveTo>
                  <a:cubicBezTo>
                    <a:pt x="981075" y="1772708"/>
                    <a:pt x="120650" y="814917"/>
                    <a:pt x="0" y="0"/>
                  </a:cubicBezTo>
                </a:path>
              </a:pathLst>
            </a:custGeom>
            <a:ln w="50800">
              <a:solidFill>
                <a:srgbClr val="002D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19" name="Freeform 18"/>
            <p:cNvSpPr/>
            <p:nvPr/>
          </p:nvSpPr>
          <p:spPr>
            <a:xfrm flipV="1">
              <a:off x="-899409" y="1332267"/>
              <a:ext cx="1414006" cy="2570162"/>
            </a:xfrm>
            <a:custGeom>
              <a:avLst/>
              <a:gdLst>
                <a:gd name="connsiteX0" fmla="*/ 1841500 w 1841500"/>
                <a:gd name="connsiteY0" fmla="*/ 2730500 h 2730500"/>
                <a:gd name="connsiteX1" fmla="*/ 0 w 1841500"/>
                <a:gd name="connsiteY1" fmla="*/ 0 h 2730500"/>
              </a:gdLst>
              <a:ahLst/>
              <a:cxnLst>
                <a:cxn ang="0">
                  <a:pos x="connsiteX0" y="connsiteY0"/>
                </a:cxn>
                <a:cxn ang="0">
                  <a:pos x="connsiteX1" y="connsiteY1"/>
                </a:cxn>
              </a:cxnLst>
              <a:rect l="l" t="t" r="r" b="b"/>
              <a:pathLst>
                <a:path w="1841500" h="2730500">
                  <a:moveTo>
                    <a:pt x="1841500" y="2730500"/>
                  </a:moveTo>
                  <a:cubicBezTo>
                    <a:pt x="981075" y="1772708"/>
                    <a:pt x="120650" y="814917"/>
                    <a:pt x="0" y="0"/>
                  </a:cubicBezTo>
                </a:path>
              </a:pathLst>
            </a:custGeom>
            <a:ln w="50800">
              <a:solidFill>
                <a:srgbClr val="FF0000"/>
              </a:solidFill>
              <a:headEnd type="triangle" w="lg" len="lg"/>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24" name="Freeform 23"/>
            <p:cNvSpPr/>
            <p:nvPr/>
          </p:nvSpPr>
          <p:spPr>
            <a:xfrm>
              <a:off x="-1267181" y="3978629"/>
              <a:ext cx="584200" cy="2501900"/>
            </a:xfrm>
            <a:custGeom>
              <a:avLst/>
              <a:gdLst>
                <a:gd name="connsiteX0" fmla="*/ 584200 w 584200"/>
                <a:gd name="connsiteY0" fmla="*/ 2501900 h 2501900"/>
                <a:gd name="connsiteX1" fmla="*/ 0 w 584200"/>
                <a:gd name="connsiteY1" fmla="*/ 0 h 2501900"/>
              </a:gdLst>
              <a:ahLst/>
              <a:cxnLst>
                <a:cxn ang="0">
                  <a:pos x="connsiteX0" y="connsiteY0"/>
                </a:cxn>
                <a:cxn ang="0">
                  <a:pos x="connsiteX1" y="connsiteY1"/>
                </a:cxn>
              </a:cxnLst>
              <a:rect l="l" t="t" r="r" b="b"/>
              <a:pathLst>
                <a:path w="584200" h="2501900">
                  <a:moveTo>
                    <a:pt x="584200" y="2501900"/>
                  </a:moveTo>
                  <a:cubicBezTo>
                    <a:pt x="300566" y="1675341"/>
                    <a:pt x="16933" y="848783"/>
                    <a:pt x="0" y="0"/>
                  </a:cubicBezTo>
                </a:path>
              </a:pathLst>
            </a:custGeom>
            <a:ln w="50800">
              <a:solidFill>
                <a:srgbClr val="002D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25" name="Freeform 24"/>
            <p:cNvSpPr/>
            <p:nvPr/>
          </p:nvSpPr>
          <p:spPr>
            <a:xfrm flipV="1">
              <a:off x="-1267181" y="1298929"/>
              <a:ext cx="584200" cy="2654300"/>
            </a:xfrm>
            <a:custGeom>
              <a:avLst/>
              <a:gdLst>
                <a:gd name="connsiteX0" fmla="*/ 584200 w 584200"/>
                <a:gd name="connsiteY0" fmla="*/ 2501900 h 2501900"/>
                <a:gd name="connsiteX1" fmla="*/ 0 w 584200"/>
                <a:gd name="connsiteY1" fmla="*/ 0 h 2501900"/>
              </a:gdLst>
              <a:ahLst/>
              <a:cxnLst>
                <a:cxn ang="0">
                  <a:pos x="connsiteX0" y="connsiteY0"/>
                </a:cxn>
                <a:cxn ang="0">
                  <a:pos x="connsiteX1" y="connsiteY1"/>
                </a:cxn>
              </a:cxnLst>
              <a:rect l="l" t="t" r="r" b="b"/>
              <a:pathLst>
                <a:path w="584200" h="2501900">
                  <a:moveTo>
                    <a:pt x="584200" y="2501900"/>
                  </a:moveTo>
                  <a:cubicBezTo>
                    <a:pt x="300566" y="1675341"/>
                    <a:pt x="16933" y="848783"/>
                    <a:pt x="0" y="0"/>
                  </a:cubicBezTo>
                </a:path>
              </a:pathLst>
            </a:custGeom>
            <a:ln w="50800">
              <a:solidFill>
                <a:srgbClr val="FF0000"/>
              </a:solidFill>
              <a:headEnd type="triangle" w="lg" len="lg"/>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26" name="TextBox 25"/>
            <p:cNvSpPr txBox="1"/>
            <p:nvPr/>
          </p:nvSpPr>
          <p:spPr>
            <a:xfrm>
              <a:off x="-2514730" y="1240975"/>
              <a:ext cx="1620950" cy="477054"/>
            </a:xfrm>
            <a:prstGeom prst="rect">
              <a:avLst/>
            </a:prstGeom>
            <a:noFill/>
          </p:spPr>
          <p:txBody>
            <a:bodyPr wrap="none" rtlCol="0">
              <a:spAutoFit/>
            </a:bodyPr>
            <a:lstStyle/>
            <a:p>
              <a:r>
                <a:rPr kumimoji="1" lang="en-US" altLang="ja-JP" sz="2500" b="1" dirty="0" smtClean="0">
                  <a:solidFill>
                    <a:srgbClr val="FF0000"/>
                  </a:solidFill>
                </a:rPr>
                <a:t>North Pole</a:t>
              </a:r>
              <a:endParaRPr kumimoji="1" lang="ja-JP" altLang="en-US" sz="2500" b="1" dirty="0">
                <a:solidFill>
                  <a:srgbClr val="FF0000"/>
                </a:solidFill>
              </a:endParaRPr>
            </a:p>
          </p:txBody>
        </p:sp>
        <p:grpSp>
          <p:nvGrpSpPr>
            <p:cNvPr id="28" name="Group 27"/>
            <p:cNvGrpSpPr/>
            <p:nvPr/>
          </p:nvGrpSpPr>
          <p:grpSpPr>
            <a:xfrm>
              <a:off x="-2596541" y="6073121"/>
              <a:ext cx="1632171" cy="493876"/>
              <a:chOff x="2448933" y="6399456"/>
              <a:chExt cx="1632171" cy="493876"/>
            </a:xfrm>
          </p:grpSpPr>
          <p:sp>
            <p:nvSpPr>
              <p:cNvPr id="29" name="TextBox 28"/>
              <p:cNvSpPr txBox="1"/>
              <p:nvPr/>
            </p:nvSpPr>
            <p:spPr>
              <a:xfrm>
                <a:off x="2461719" y="6416278"/>
                <a:ext cx="1619385" cy="477054"/>
              </a:xfrm>
              <a:prstGeom prst="rect">
                <a:avLst/>
              </a:prstGeom>
              <a:noFill/>
            </p:spPr>
            <p:txBody>
              <a:bodyPr wrap="none" rtlCol="0">
                <a:spAutoFit/>
              </a:bodyPr>
              <a:lstStyle/>
              <a:p>
                <a:r>
                  <a:rPr kumimoji="1" lang="en-US" altLang="ja-JP" sz="2500" b="1" dirty="0" smtClean="0"/>
                  <a:t>South Pole</a:t>
                </a:r>
                <a:endParaRPr kumimoji="1" lang="ja-JP" altLang="en-US" sz="2500" b="1" dirty="0"/>
              </a:p>
            </p:txBody>
          </p:sp>
          <p:sp>
            <p:nvSpPr>
              <p:cNvPr id="30" name="TextBox 29"/>
              <p:cNvSpPr txBox="1"/>
              <p:nvPr/>
            </p:nvSpPr>
            <p:spPr>
              <a:xfrm>
                <a:off x="2448933" y="6399456"/>
                <a:ext cx="1619385" cy="477054"/>
              </a:xfrm>
              <a:prstGeom prst="rect">
                <a:avLst/>
              </a:prstGeom>
              <a:noFill/>
            </p:spPr>
            <p:txBody>
              <a:bodyPr wrap="none" rtlCol="0">
                <a:spAutoFit/>
              </a:bodyPr>
              <a:lstStyle/>
              <a:p>
                <a:r>
                  <a:rPr kumimoji="1" lang="en-US" altLang="ja-JP" sz="2500" b="1" dirty="0" smtClean="0">
                    <a:solidFill>
                      <a:srgbClr val="002DFF"/>
                    </a:solidFill>
                  </a:rPr>
                  <a:t>South Pole</a:t>
                </a:r>
                <a:endParaRPr kumimoji="1" lang="ja-JP" altLang="en-US" sz="2500" b="1" dirty="0">
                  <a:solidFill>
                    <a:srgbClr val="002DFF"/>
                  </a:solidFill>
                </a:endParaRPr>
              </a:p>
            </p:txBody>
          </p:sp>
        </p:grpSp>
      </p:grpSp>
      <p:sp>
        <p:nvSpPr>
          <p:cNvPr id="23" name="Oval 22"/>
          <p:cNvSpPr/>
          <p:nvPr/>
        </p:nvSpPr>
        <p:spPr>
          <a:xfrm>
            <a:off x="3454400" y="2853647"/>
            <a:ext cx="2235200" cy="1422400"/>
          </a:xfrm>
          <a:prstGeom prst="ellipse">
            <a:avLst/>
          </a:prstGeom>
          <a:solidFill>
            <a:schemeClr val="tx1">
              <a:lumMod val="75000"/>
            </a:schemeClr>
          </a:solidFill>
          <a:ln w="381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Oval 6"/>
          <p:cNvSpPr/>
          <p:nvPr/>
        </p:nvSpPr>
        <p:spPr>
          <a:xfrm>
            <a:off x="3653988" y="2646835"/>
            <a:ext cx="1836025" cy="1836025"/>
          </a:xfrm>
          <a:prstGeom prst="ellipse">
            <a:avLst/>
          </a:prstGeom>
          <a:noFill/>
          <a:ln w="76200" cmpd="sng">
            <a:solidFill>
              <a:srgbClr val="00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22" name="Picture 21" descr="FlowCartoon.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65852" y="2771019"/>
            <a:ext cx="1618488" cy="1618488"/>
          </a:xfrm>
          <a:prstGeom prst="rect">
            <a:avLst/>
          </a:prstGeom>
        </p:spPr>
      </p:pic>
      <p:sp>
        <p:nvSpPr>
          <p:cNvPr id="2" name="Title 1"/>
          <p:cNvSpPr>
            <a:spLocks noGrp="1"/>
          </p:cNvSpPr>
          <p:nvPr>
            <p:ph type="title"/>
          </p:nvPr>
        </p:nvSpPr>
        <p:spPr/>
        <p:txBody>
          <a:bodyPr/>
          <a:lstStyle/>
          <a:p>
            <a:r>
              <a:rPr kumimoji="1" lang="en-US" altLang="ja-JP" dirty="0" smtClean="0"/>
              <a:t>Equatorial expansion</a:t>
            </a:r>
            <a:endParaRPr kumimoji="1" lang="ja-JP" altLang="en-US" dirty="0"/>
          </a:p>
        </p:txBody>
      </p:sp>
      <p:sp>
        <p:nvSpPr>
          <p:cNvPr id="27" name="Oval 26"/>
          <p:cNvSpPr/>
          <p:nvPr/>
        </p:nvSpPr>
        <p:spPr>
          <a:xfrm>
            <a:off x="2568423" y="2299580"/>
            <a:ext cx="3937000" cy="2505364"/>
          </a:xfrm>
          <a:prstGeom prst="ellipse">
            <a:avLst/>
          </a:prstGeom>
          <a:solidFill>
            <a:schemeClr val="tx1">
              <a:lumMod val="75000"/>
            </a:schemeClr>
          </a:solidFill>
          <a:ln w="381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8" name="Picture 7" descr="FlowCartoon.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89370" y="2147791"/>
            <a:ext cx="2798064" cy="2798064"/>
          </a:xfrm>
          <a:prstGeom prst="rect">
            <a:avLst/>
          </a:prstGeom>
        </p:spPr>
      </p:pic>
      <p:pic>
        <p:nvPicPr>
          <p:cNvPr id="33" name="Picture 32" descr="CrystalCartoon_Single.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90798" y="1226149"/>
            <a:ext cx="4067022" cy="4695649"/>
          </a:xfrm>
          <a:prstGeom prst="rect">
            <a:avLst/>
          </a:prstGeom>
        </p:spPr>
      </p:pic>
      <p:sp>
        <p:nvSpPr>
          <p:cNvPr id="13" name="Oval 12"/>
          <p:cNvSpPr/>
          <p:nvPr/>
        </p:nvSpPr>
        <p:spPr>
          <a:xfrm>
            <a:off x="4464232" y="3395020"/>
            <a:ext cx="321162" cy="321162"/>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286155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2000" fill="hold"/>
                                        <p:tgtEl>
                                          <p:spTgt spid="23"/>
                                        </p:tgtEl>
                                        <p:attrNameLst>
                                          <p:attrName>ppt_w</p:attrName>
                                        </p:attrNameLst>
                                      </p:cBhvr>
                                      <p:tavLst>
                                        <p:tav tm="0">
                                          <p:val>
                                            <p:strVal val="#ppt_w*0.70"/>
                                          </p:val>
                                        </p:tav>
                                        <p:tav tm="100000">
                                          <p:val>
                                            <p:strVal val="#ppt_w"/>
                                          </p:val>
                                        </p:tav>
                                      </p:tavLst>
                                    </p:anim>
                                    <p:anim calcmode="lin" valueType="num">
                                      <p:cBhvr>
                                        <p:cTn id="8" dur="2000" fill="hold"/>
                                        <p:tgtEl>
                                          <p:spTgt spid="23"/>
                                        </p:tgtEl>
                                        <p:attrNameLst>
                                          <p:attrName>ppt_h</p:attrName>
                                        </p:attrNameLst>
                                      </p:cBhvr>
                                      <p:tavLst>
                                        <p:tav tm="0">
                                          <p:val>
                                            <p:strVal val="#ppt_h"/>
                                          </p:val>
                                        </p:tav>
                                        <p:tav tm="100000">
                                          <p:val>
                                            <p:strVal val="#ppt_h"/>
                                          </p:val>
                                        </p:tav>
                                      </p:tavLst>
                                    </p:anim>
                                    <p:animEffect transition="in" filter="fade">
                                      <p:cBhvr>
                                        <p:cTn id="9" dur="20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childTnLst>
                                </p:cTn>
                              </p:par>
                            </p:childTnLst>
                          </p:cTn>
                        </p:par>
                        <p:par>
                          <p:cTn id="18" fill="hold">
                            <p:stCondLst>
                              <p:cond delay="0"/>
                            </p:stCondLst>
                            <p:childTnLst>
                              <p:par>
                                <p:cTn id="19" presetID="6" presetClass="emph" presetSubtype="0" fill="hold" nodeType="afterEffect">
                                  <p:stCondLst>
                                    <p:cond delay="0"/>
                                  </p:stCondLst>
                                  <p:childTnLst>
                                    <p:animScale>
                                      <p:cBhvr>
                                        <p:cTn id="20" dur="2000" fill="hold"/>
                                        <p:tgtEl>
                                          <p:spTgt spid="22"/>
                                        </p:tgtEl>
                                      </p:cBhvr>
                                      <p:by x="150000" y="150000"/>
                                    </p:animScale>
                                  </p:childTnLst>
                                </p:cTn>
                              </p:par>
                              <p:par>
                                <p:cTn id="21" presetID="55" presetClass="exit" presetSubtype="0" fill="hold" grpId="1" nodeType="withEffect">
                                  <p:stCondLst>
                                    <p:cond delay="0"/>
                                  </p:stCondLst>
                                  <p:childTnLst>
                                    <p:anim calcmode="lin" valueType="num">
                                      <p:cBhvr>
                                        <p:cTn id="22" dur="2000"/>
                                        <p:tgtEl>
                                          <p:spTgt spid="23"/>
                                        </p:tgtEl>
                                        <p:attrNameLst>
                                          <p:attrName>ppt_w</p:attrName>
                                        </p:attrNameLst>
                                      </p:cBhvr>
                                      <p:tavLst>
                                        <p:tav tm="0">
                                          <p:val>
                                            <p:strVal val="ppt_w"/>
                                          </p:val>
                                        </p:tav>
                                        <p:tav tm="100000">
                                          <p:val>
                                            <p:strVal val="ppt_w*0.70"/>
                                          </p:val>
                                        </p:tav>
                                      </p:tavLst>
                                    </p:anim>
                                    <p:anim calcmode="lin" valueType="num">
                                      <p:cBhvr>
                                        <p:cTn id="23" dur="2000"/>
                                        <p:tgtEl>
                                          <p:spTgt spid="23"/>
                                        </p:tgtEl>
                                        <p:attrNameLst>
                                          <p:attrName>ppt_h</p:attrName>
                                        </p:attrNameLst>
                                      </p:cBhvr>
                                      <p:tavLst>
                                        <p:tav tm="0">
                                          <p:val>
                                            <p:strVal val="ppt_h"/>
                                          </p:val>
                                        </p:tav>
                                        <p:tav tm="100000">
                                          <p:val>
                                            <p:strVal val="ppt_h"/>
                                          </p:val>
                                        </p:tav>
                                      </p:tavLst>
                                    </p:anim>
                                    <p:animEffect transition="out" filter="fade">
                                      <p:cBhvr>
                                        <p:cTn id="24" dur="2000"/>
                                        <p:tgtEl>
                                          <p:spTgt spid="23"/>
                                        </p:tgtEl>
                                      </p:cBhvr>
                                    </p:animEffect>
                                    <p:set>
                                      <p:cBhvr>
                                        <p:cTn id="25" dur="1" fill="hold">
                                          <p:stCondLst>
                                            <p:cond delay="1999"/>
                                          </p:stCondLst>
                                        </p:cTn>
                                        <p:tgtEl>
                                          <p:spTgt spid="23"/>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55" presetClass="entr" presetSubtype="0" fill="hold" grpId="0" nodeType="click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p:cTn id="30" dur="2000" fill="hold"/>
                                        <p:tgtEl>
                                          <p:spTgt spid="27"/>
                                        </p:tgtEl>
                                        <p:attrNameLst>
                                          <p:attrName>ppt_w</p:attrName>
                                        </p:attrNameLst>
                                      </p:cBhvr>
                                      <p:tavLst>
                                        <p:tav tm="0">
                                          <p:val>
                                            <p:strVal val="#ppt_w*0.70"/>
                                          </p:val>
                                        </p:tav>
                                        <p:tav tm="100000">
                                          <p:val>
                                            <p:strVal val="#ppt_w"/>
                                          </p:val>
                                        </p:tav>
                                      </p:tavLst>
                                    </p:anim>
                                    <p:anim calcmode="lin" valueType="num">
                                      <p:cBhvr>
                                        <p:cTn id="31" dur="2000" fill="hold"/>
                                        <p:tgtEl>
                                          <p:spTgt spid="27"/>
                                        </p:tgtEl>
                                        <p:attrNameLst>
                                          <p:attrName>ppt_h</p:attrName>
                                        </p:attrNameLst>
                                      </p:cBhvr>
                                      <p:tavLst>
                                        <p:tav tm="0">
                                          <p:val>
                                            <p:strVal val="#ppt_h"/>
                                          </p:val>
                                        </p:tav>
                                        <p:tav tm="100000">
                                          <p:val>
                                            <p:strVal val="#ppt_h"/>
                                          </p:val>
                                        </p:tav>
                                      </p:tavLst>
                                    </p:anim>
                                    <p:animEffect transition="in" filter="fade">
                                      <p:cBhvr>
                                        <p:cTn id="32" dur="2000"/>
                                        <p:tgtEl>
                                          <p:spTgt spid="27"/>
                                        </p:tgtEl>
                                      </p:cBhvr>
                                    </p:animEffect>
                                  </p:childTnLst>
                                </p:cTn>
                              </p:par>
                            </p:childTnLst>
                          </p:cTn>
                        </p:par>
                        <p:par>
                          <p:cTn id="33" fill="hold">
                            <p:stCondLst>
                              <p:cond delay="2000"/>
                            </p:stCondLst>
                            <p:childTnLst>
                              <p:par>
                                <p:cTn id="34" presetID="1" presetClass="entr" presetSubtype="0"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childTnLst>
                                </p:cTn>
                              </p:par>
                            </p:childTnLst>
                          </p:cTn>
                        </p:par>
                        <p:par>
                          <p:cTn id="36" fill="hold">
                            <p:stCondLst>
                              <p:cond delay="2000"/>
                            </p:stCondLst>
                            <p:childTnLst>
                              <p:par>
                                <p:cTn id="37" presetID="6" presetClass="emph" presetSubtype="0" fill="hold" nodeType="afterEffect">
                                  <p:stCondLst>
                                    <p:cond delay="0"/>
                                  </p:stCondLst>
                                  <p:childTnLst>
                                    <p:animScale>
                                      <p:cBhvr>
                                        <p:cTn id="38" dur="2000" fill="hold"/>
                                        <p:tgtEl>
                                          <p:spTgt spid="8"/>
                                        </p:tgtEl>
                                      </p:cBhvr>
                                      <p:by x="150000" y="150000"/>
                                    </p:animScale>
                                  </p:childTnLst>
                                </p:cTn>
                              </p:par>
                              <p:par>
                                <p:cTn id="39" presetID="55" presetClass="exit" presetSubtype="0" fill="hold" grpId="1" nodeType="withEffect">
                                  <p:stCondLst>
                                    <p:cond delay="0"/>
                                  </p:stCondLst>
                                  <p:childTnLst>
                                    <p:anim calcmode="lin" valueType="num">
                                      <p:cBhvr>
                                        <p:cTn id="40" dur="2000"/>
                                        <p:tgtEl>
                                          <p:spTgt spid="27"/>
                                        </p:tgtEl>
                                        <p:attrNameLst>
                                          <p:attrName>ppt_w</p:attrName>
                                        </p:attrNameLst>
                                      </p:cBhvr>
                                      <p:tavLst>
                                        <p:tav tm="0">
                                          <p:val>
                                            <p:strVal val="ppt_w"/>
                                          </p:val>
                                        </p:tav>
                                        <p:tav tm="100000">
                                          <p:val>
                                            <p:strVal val="ppt_w*0.70"/>
                                          </p:val>
                                        </p:tav>
                                      </p:tavLst>
                                    </p:anim>
                                    <p:anim calcmode="lin" valueType="num">
                                      <p:cBhvr>
                                        <p:cTn id="41" dur="2000"/>
                                        <p:tgtEl>
                                          <p:spTgt spid="27"/>
                                        </p:tgtEl>
                                        <p:attrNameLst>
                                          <p:attrName>ppt_h</p:attrName>
                                        </p:attrNameLst>
                                      </p:cBhvr>
                                      <p:tavLst>
                                        <p:tav tm="0">
                                          <p:val>
                                            <p:strVal val="ppt_h"/>
                                          </p:val>
                                        </p:tav>
                                        <p:tav tm="100000">
                                          <p:val>
                                            <p:strVal val="ppt_h"/>
                                          </p:val>
                                        </p:tav>
                                      </p:tavLst>
                                    </p:anim>
                                    <p:animEffect transition="out" filter="fade">
                                      <p:cBhvr>
                                        <p:cTn id="42" dur="2000"/>
                                        <p:tgtEl>
                                          <p:spTgt spid="27"/>
                                        </p:tgtEl>
                                      </p:cBhvr>
                                    </p:animEffect>
                                    <p:set>
                                      <p:cBhvr>
                                        <p:cTn id="43" dur="1" fill="hold">
                                          <p:stCondLst>
                                            <p:cond delay="1999"/>
                                          </p:stCondLst>
                                        </p:cTn>
                                        <p:tgtEl>
                                          <p:spTgt spid="27"/>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33"/>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grpId="1" nodeType="clickEffect">
                                  <p:stCondLst>
                                    <p:cond delay="0"/>
                                  </p:stCondLst>
                                  <p:childTnLst>
                                    <p:animMotion origin="layout" path="M -2.70453E-6 1.42527E-6 L 0.07261 0.00185 " pathEditMode="relative" rAng="0" ptsTypes="AA">
                                      <p:cBhvr>
                                        <p:cTn id="54" dur="2000" fill="hold"/>
                                        <p:tgtEl>
                                          <p:spTgt spid="13"/>
                                        </p:tgtEl>
                                        <p:attrNameLst>
                                          <p:attrName>ppt_x</p:attrName>
                                          <p:attrName>ppt_y</p:attrName>
                                        </p:attrNameLst>
                                      </p:cBhvr>
                                      <p:rCtr x="3630"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7" grpId="0" animBg="1"/>
      <p:bldP spid="27" grpId="0" animBg="1"/>
      <p:bldP spid="27" grpId="1" animBg="1"/>
      <p:bldP spid="13" grpId="0" animBg="1"/>
      <p:bldP spid="13"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488553" y="1956946"/>
            <a:ext cx="3999929" cy="3999929"/>
            <a:chOff x="1051959" y="1393137"/>
            <a:chExt cx="3999929" cy="3999929"/>
          </a:xfrm>
        </p:grpSpPr>
        <p:sp>
          <p:nvSpPr>
            <p:cNvPr id="13" name="Oval 12"/>
            <p:cNvSpPr/>
            <p:nvPr/>
          </p:nvSpPr>
          <p:spPr>
            <a:xfrm>
              <a:off x="1051959" y="1393137"/>
              <a:ext cx="3999929" cy="3999929"/>
            </a:xfrm>
            <a:prstGeom prst="ellipse">
              <a:avLst/>
            </a:prstGeom>
            <a:solidFill>
              <a:schemeClr val="tx1">
                <a:lumMod val="85000"/>
              </a:schemeClr>
            </a:solidFill>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6" name="Oval 15"/>
            <p:cNvSpPr/>
            <p:nvPr/>
          </p:nvSpPr>
          <p:spPr>
            <a:xfrm>
              <a:off x="1564738" y="1690246"/>
              <a:ext cx="3405710" cy="3405710"/>
            </a:xfrm>
            <a:prstGeom prst="ellipse">
              <a:avLst/>
            </a:prstGeom>
            <a:solidFill>
              <a:schemeClr val="tx1">
                <a:lumMod val="85000"/>
              </a:schemeClr>
            </a:solidFill>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7" name="Oval 16"/>
            <p:cNvSpPr/>
            <p:nvPr/>
          </p:nvSpPr>
          <p:spPr>
            <a:xfrm>
              <a:off x="2072511" y="1982233"/>
              <a:ext cx="2821737" cy="2821737"/>
            </a:xfrm>
            <a:prstGeom prst="ellipse">
              <a:avLst/>
            </a:prstGeom>
            <a:solidFill>
              <a:schemeClr val="tx1">
                <a:lumMod val="85000"/>
              </a:schemeClr>
            </a:solidFill>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sp>
        <p:nvSpPr>
          <p:cNvPr id="18" name="Oval 17"/>
          <p:cNvSpPr/>
          <p:nvPr/>
        </p:nvSpPr>
        <p:spPr>
          <a:xfrm>
            <a:off x="4698160" y="3178627"/>
            <a:ext cx="1546653" cy="1557778"/>
          </a:xfrm>
          <a:prstGeom prst="ellipse">
            <a:avLst/>
          </a:prstGeom>
          <a:solidFill>
            <a:schemeClr val="tx1">
              <a:lumMod val="85000"/>
            </a:schemeClr>
          </a:solidFill>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9" name="Oval 18"/>
          <p:cNvSpPr/>
          <p:nvPr/>
        </p:nvSpPr>
        <p:spPr>
          <a:xfrm>
            <a:off x="5491417" y="3489457"/>
            <a:ext cx="986851" cy="986851"/>
          </a:xfrm>
          <a:prstGeom prst="ellipse">
            <a:avLst/>
          </a:prstGeom>
          <a:solidFill>
            <a:schemeClr val="tx1">
              <a:lumMod val="85000"/>
            </a:schemeClr>
          </a:solidFill>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 name="Title 1"/>
          <p:cNvSpPr>
            <a:spLocks noGrp="1"/>
          </p:cNvSpPr>
          <p:nvPr>
            <p:ph type="title"/>
          </p:nvPr>
        </p:nvSpPr>
        <p:spPr/>
        <p:txBody>
          <a:bodyPr/>
          <a:lstStyle/>
          <a:p>
            <a:r>
              <a:rPr kumimoji="1" lang="en-US" altLang="ja-JP" dirty="0" smtClean="0"/>
              <a:t>Lost in translation</a:t>
            </a:r>
            <a:endParaRPr kumimoji="1" lang="ja-JP" altLang="en-US" dirty="0"/>
          </a:p>
        </p:txBody>
      </p:sp>
      <p:sp>
        <p:nvSpPr>
          <p:cNvPr id="3" name="TextBox 2"/>
          <p:cNvSpPr txBox="1"/>
          <p:nvPr/>
        </p:nvSpPr>
        <p:spPr>
          <a:xfrm>
            <a:off x="-1328444" y="2233686"/>
            <a:ext cx="184666" cy="369332"/>
          </a:xfrm>
          <a:prstGeom prst="rect">
            <a:avLst/>
          </a:prstGeom>
          <a:noFill/>
        </p:spPr>
        <p:txBody>
          <a:bodyPr wrap="none" rtlCol="0">
            <a:spAutoFit/>
          </a:bodyPr>
          <a:lstStyle/>
          <a:p>
            <a:endParaRPr kumimoji="1" lang="ja-JP" altLang="en-US" dirty="0"/>
          </a:p>
        </p:txBody>
      </p:sp>
      <p:sp>
        <p:nvSpPr>
          <p:cNvPr id="4" name="Oval 3"/>
          <p:cNvSpPr/>
          <p:nvPr/>
        </p:nvSpPr>
        <p:spPr>
          <a:xfrm>
            <a:off x="5824261" y="3822301"/>
            <a:ext cx="321162" cy="321162"/>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 name="Right Arrow 4"/>
          <p:cNvSpPr/>
          <p:nvPr/>
        </p:nvSpPr>
        <p:spPr>
          <a:xfrm rot="10800000">
            <a:off x="4530819" y="3665056"/>
            <a:ext cx="960598" cy="642324"/>
          </a:xfrm>
          <a:prstGeom prst="right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 name="Right Arrow 10"/>
          <p:cNvSpPr/>
          <p:nvPr/>
        </p:nvSpPr>
        <p:spPr>
          <a:xfrm>
            <a:off x="6488482" y="3771502"/>
            <a:ext cx="632242" cy="422762"/>
          </a:xfrm>
          <a:prstGeom prst="right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2" name="Right Arrow 11"/>
          <p:cNvSpPr/>
          <p:nvPr/>
        </p:nvSpPr>
        <p:spPr>
          <a:xfrm rot="10800000">
            <a:off x="3628372" y="3665057"/>
            <a:ext cx="960598" cy="642324"/>
          </a:xfrm>
          <a:prstGeom prst="right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 name="Right Arrow 13"/>
          <p:cNvSpPr/>
          <p:nvPr/>
        </p:nvSpPr>
        <p:spPr>
          <a:xfrm>
            <a:off x="6609870" y="3771502"/>
            <a:ext cx="632242" cy="422762"/>
          </a:xfrm>
          <a:prstGeom prst="rightArrow">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24" name="Group 23"/>
          <p:cNvGrpSpPr/>
          <p:nvPr/>
        </p:nvGrpSpPr>
        <p:grpSpPr>
          <a:xfrm>
            <a:off x="3001332" y="3489457"/>
            <a:ext cx="2822929" cy="923360"/>
            <a:chOff x="1602838" y="2925648"/>
            <a:chExt cx="2822929" cy="923360"/>
          </a:xfrm>
        </p:grpSpPr>
        <p:cxnSp>
          <p:nvCxnSpPr>
            <p:cNvPr id="9" name="Straight Arrow Connector 8"/>
            <p:cNvCxnSpPr/>
            <p:nvPr/>
          </p:nvCxnSpPr>
          <p:spPr>
            <a:xfrm flipV="1">
              <a:off x="4425767" y="2925648"/>
              <a:ext cx="0" cy="923360"/>
            </a:xfrm>
            <a:prstGeom prst="straightConnector1">
              <a:avLst/>
            </a:prstGeom>
            <a:ln w="5715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3019991" y="3101246"/>
              <a:ext cx="0" cy="642324"/>
            </a:xfrm>
            <a:prstGeom prst="straightConnector1">
              <a:avLst/>
            </a:prstGeom>
            <a:ln w="5715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1602838" y="3258492"/>
              <a:ext cx="0" cy="321162"/>
            </a:xfrm>
            <a:prstGeom prst="straightConnector1">
              <a:avLst/>
            </a:prstGeom>
            <a:ln w="5715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grpSp>
      <p:cxnSp>
        <p:nvCxnSpPr>
          <p:cNvPr id="26" name="Straight Connector 25"/>
          <p:cNvCxnSpPr/>
          <p:nvPr/>
        </p:nvCxnSpPr>
        <p:spPr>
          <a:xfrm flipV="1">
            <a:off x="4488517" y="1774043"/>
            <a:ext cx="0" cy="4601882"/>
          </a:xfrm>
          <a:prstGeom prst="line">
            <a:avLst/>
          </a:prstGeom>
          <a:ln w="38100" cmpd="sng">
            <a:solidFill>
              <a:srgbClr val="FF0000"/>
            </a:solidFill>
            <a:prstDash val="dash"/>
          </a:ln>
        </p:spPr>
        <p:style>
          <a:lnRef idx="2">
            <a:schemeClr val="accent1"/>
          </a:lnRef>
          <a:fillRef idx="0">
            <a:schemeClr val="accent1"/>
          </a:fillRef>
          <a:effectRef idx="1">
            <a:schemeClr val="accent1"/>
          </a:effectRef>
          <a:fontRef idx="minor">
            <a:schemeClr val="tx1"/>
          </a:fontRef>
        </p:style>
      </p:cxnSp>
      <p:grpSp>
        <p:nvGrpSpPr>
          <p:cNvPr id="23" name="Group 22"/>
          <p:cNvGrpSpPr/>
          <p:nvPr/>
        </p:nvGrpSpPr>
        <p:grpSpPr>
          <a:xfrm>
            <a:off x="2755900" y="1404711"/>
            <a:ext cx="3140345" cy="369332"/>
            <a:chOff x="2755900" y="1404711"/>
            <a:chExt cx="3140345" cy="369332"/>
          </a:xfrm>
        </p:grpSpPr>
        <p:sp>
          <p:nvSpPr>
            <p:cNvPr id="6" name="TextBox 5"/>
            <p:cNvSpPr txBox="1"/>
            <p:nvPr/>
          </p:nvSpPr>
          <p:spPr>
            <a:xfrm>
              <a:off x="3080788" y="1404711"/>
              <a:ext cx="2815457" cy="369332"/>
            </a:xfrm>
            <a:prstGeom prst="rect">
              <a:avLst/>
            </a:prstGeom>
            <a:noFill/>
          </p:spPr>
          <p:txBody>
            <a:bodyPr wrap="none" rtlCol="0">
              <a:spAutoFit/>
            </a:bodyPr>
            <a:lstStyle/>
            <a:p>
              <a:r>
                <a:rPr kumimoji="1" lang="en-US" altLang="ja-JP" dirty="0" smtClean="0">
                  <a:solidFill>
                    <a:srgbClr val="FFFF00"/>
                  </a:solidFill>
                </a:rPr>
                <a:t>Translation/sliding direction</a:t>
              </a:r>
              <a:endParaRPr kumimoji="1" lang="ja-JP" altLang="en-US" dirty="0">
                <a:solidFill>
                  <a:srgbClr val="FFFF00"/>
                </a:solidFill>
              </a:endParaRPr>
            </a:p>
          </p:txBody>
        </p:sp>
        <p:cxnSp>
          <p:nvCxnSpPr>
            <p:cNvPr id="10" name="Straight Arrow Connector 9"/>
            <p:cNvCxnSpPr/>
            <p:nvPr/>
          </p:nvCxnSpPr>
          <p:spPr>
            <a:xfrm flipH="1" flipV="1">
              <a:off x="2755900" y="1612901"/>
              <a:ext cx="350288" cy="14576"/>
            </a:xfrm>
            <a:prstGeom prst="straightConnector1">
              <a:avLst/>
            </a:prstGeom>
            <a:ln w="57150" cmpd="sng">
              <a:solidFill>
                <a:srgbClr val="FFFF00"/>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8200601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par>
                          <p:cTn id="13" fill="hold">
                            <p:stCondLst>
                              <p:cond delay="0"/>
                            </p:stCondLst>
                            <p:childTnLst>
                              <p:par>
                                <p:cTn id="14" presetID="6" presetClass="emph" presetSubtype="0" fill="hold" grpId="0" nodeType="afterEffect">
                                  <p:stCondLst>
                                    <p:cond delay="0"/>
                                  </p:stCondLst>
                                  <p:childTnLst>
                                    <p:animScale>
                                      <p:cBhvr>
                                        <p:cTn id="15" dur="2000" fill="hold"/>
                                        <p:tgtEl>
                                          <p:spTgt spid="5"/>
                                        </p:tgtEl>
                                      </p:cBhvr>
                                      <p:by x="150000" y="150000"/>
                                    </p:animScale>
                                  </p:childTnLst>
                                </p:cTn>
                              </p:par>
                              <p:par>
                                <p:cTn id="16" presetID="6" presetClass="emph" presetSubtype="0" fill="hold" grpId="0" nodeType="withEffect">
                                  <p:stCondLst>
                                    <p:cond delay="0"/>
                                  </p:stCondLst>
                                  <p:childTnLst>
                                    <p:animScale>
                                      <p:cBhvr>
                                        <p:cTn id="17" dur="2000" fill="hold"/>
                                        <p:tgtEl>
                                          <p:spTgt spid="11"/>
                                        </p:tgtEl>
                                      </p:cBhvr>
                                      <p:by x="150000" y="150000"/>
                                    </p:animScale>
                                  </p:childTnLst>
                                </p:cTn>
                              </p:par>
                            </p:childTnLst>
                          </p:cTn>
                        </p:par>
                        <p:par>
                          <p:cTn id="18" fill="hold">
                            <p:stCondLst>
                              <p:cond delay="2000"/>
                            </p:stCondLst>
                            <p:childTnLst>
                              <p:par>
                                <p:cTn id="19" presetID="42" presetClass="path" presetSubtype="0" accel="50000" decel="50000" fill="hold" grpId="1" nodeType="afterEffect">
                                  <p:stCondLst>
                                    <p:cond delay="0"/>
                                  </p:stCondLst>
                                  <p:childTnLst>
                                    <p:animMotion origin="layout" path="M -2.5E-6 -1.11111E-6 L -0.05225 -0.00139 " pathEditMode="relative" rAng="0" ptsTypes="AA">
                                      <p:cBhvr>
                                        <p:cTn id="20" dur="2000" fill="hold"/>
                                        <p:tgtEl>
                                          <p:spTgt spid="19"/>
                                        </p:tgtEl>
                                        <p:attrNameLst>
                                          <p:attrName>ppt_x</p:attrName>
                                          <p:attrName>ppt_y</p:attrName>
                                        </p:attrNameLst>
                                      </p:cBhvr>
                                      <p:rCtr x="-2622" y="-69"/>
                                    </p:animMotion>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2" nodeType="click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xit" presetSubtype="0" fill="hold" grpId="2"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childTnLst>
                                </p:cTn>
                              </p:par>
                            </p:childTnLst>
                          </p:cTn>
                        </p:par>
                        <p:par>
                          <p:cTn id="30" fill="hold">
                            <p:stCondLst>
                              <p:cond delay="0"/>
                            </p:stCondLst>
                            <p:childTnLst>
                              <p:par>
                                <p:cTn id="31" presetID="6" presetClass="emph" presetSubtype="0" fill="hold" grpId="1" nodeType="afterEffect">
                                  <p:stCondLst>
                                    <p:cond delay="0"/>
                                  </p:stCondLst>
                                  <p:childTnLst>
                                    <p:animScale>
                                      <p:cBhvr>
                                        <p:cTn id="32" dur="2000" fill="hold"/>
                                        <p:tgtEl>
                                          <p:spTgt spid="18"/>
                                        </p:tgtEl>
                                      </p:cBhvr>
                                      <p:by x="150000" y="150000"/>
                                    </p:animScale>
                                  </p:childTnLst>
                                </p:cTn>
                              </p:par>
                            </p:childTnLst>
                          </p:cTn>
                        </p:par>
                        <p:par>
                          <p:cTn id="33" fill="hold">
                            <p:stCondLst>
                              <p:cond delay="2000"/>
                            </p:stCondLst>
                            <p:childTnLst>
                              <p:par>
                                <p:cTn id="34" presetID="1" presetClass="entr" presetSubtype="0" fill="hold" grpId="1" nodeType="after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par>
                                <p:cTn id="36" presetID="1" presetClass="entr" presetSubtype="0" fill="hold" grpId="1" nodeType="with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6" presetClass="emph" presetSubtype="0" fill="hold" grpId="0" nodeType="clickEffect">
                                  <p:stCondLst>
                                    <p:cond delay="0"/>
                                  </p:stCondLst>
                                  <p:childTnLst>
                                    <p:animScale>
                                      <p:cBhvr>
                                        <p:cTn id="41" dur="2000" fill="hold"/>
                                        <p:tgtEl>
                                          <p:spTgt spid="12"/>
                                        </p:tgtEl>
                                      </p:cBhvr>
                                      <p:by x="150000" y="150000"/>
                                    </p:animScale>
                                  </p:childTnLst>
                                </p:cTn>
                              </p:par>
                              <p:par>
                                <p:cTn id="42" presetID="6" presetClass="emph" presetSubtype="0" fill="hold" grpId="0" nodeType="withEffect">
                                  <p:stCondLst>
                                    <p:cond delay="0"/>
                                  </p:stCondLst>
                                  <p:childTnLst>
                                    <p:animScale>
                                      <p:cBhvr>
                                        <p:cTn id="43" dur="2000" fill="hold"/>
                                        <p:tgtEl>
                                          <p:spTgt spid="14"/>
                                        </p:tgtEl>
                                      </p:cBhvr>
                                      <p:by x="150000" y="150000"/>
                                    </p:animScale>
                                  </p:childTnLst>
                                </p:cTn>
                              </p:par>
                            </p:childTnLst>
                          </p:cTn>
                        </p:par>
                      </p:childTnLst>
                    </p:cTn>
                  </p:par>
                  <p:par>
                    <p:cTn id="44" fill="hold">
                      <p:stCondLst>
                        <p:cond delay="indefinite"/>
                      </p:stCondLst>
                      <p:childTnLst>
                        <p:par>
                          <p:cTn id="45" fill="hold">
                            <p:stCondLst>
                              <p:cond delay="0"/>
                            </p:stCondLst>
                            <p:childTnLst>
                              <p:par>
                                <p:cTn id="46" presetID="0" presetClass="path" presetSubtype="0" accel="50000" decel="50000" fill="hold" grpId="2" nodeType="clickEffect">
                                  <p:stCondLst>
                                    <p:cond delay="0"/>
                                  </p:stCondLst>
                                  <p:childTnLst>
                                    <p:animMotion origin="layout" path="M 4.44444E-6 -2.22222E-6 L -0.03299 -2.22222E-6 " pathEditMode="relative" rAng="0" ptsTypes="AA">
                                      <p:cBhvr>
                                        <p:cTn id="47" dur="2000" fill="hold"/>
                                        <p:tgtEl>
                                          <p:spTgt spid="18"/>
                                        </p:tgtEl>
                                        <p:attrNameLst>
                                          <p:attrName>ppt_x</p:attrName>
                                          <p:attrName>ppt_y</p:attrName>
                                        </p:attrNameLst>
                                      </p:cBhvr>
                                      <p:rCtr x="-1649" y="0"/>
                                    </p:animMotion>
                                  </p:childTnLst>
                                </p:cTn>
                              </p:par>
                            </p:childTnLst>
                          </p:cTn>
                        </p:par>
                      </p:childTnLst>
                    </p:cTn>
                  </p:par>
                  <p:par>
                    <p:cTn id="48" fill="hold">
                      <p:stCondLst>
                        <p:cond delay="indefinite"/>
                      </p:stCondLst>
                      <p:childTnLst>
                        <p:par>
                          <p:cTn id="49" fill="hold">
                            <p:stCondLst>
                              <p:cond delay="0"/>
                            </p:stCondLst>
                            <p:childTnLst>
                              <p:par>
                                <p:cTn id="50" presetID="1" presetClass="exit" presetSubtype="0" fill="hold" grpId="2" nodeType="clickEffect">
                                  <p:stCondLst>
                                    <p:cond delay="0"/>
                                  </p:stCondLst>
                                  <p:childTnLst>
                                    <p:set>
                                      <p:cBhvr>
                                        <p:cTn id="51" dur="1" fill="hold">
                                          <p:stCondLst>
                                            <p:cond delay="0"/>
                                          </p:stCondLst>
                                        </p:cTn>
                                        <p:tgtEl>
                                          <p:spTgt spid="12"/>
                                        </p:tgtEl>
                                        <p:attrNameLst>
                                          <p:attrName>style.visibility</p:attrName>
                                        </p:attrNameLst>
                                      </p:cBhvr>
                                      <p:to>
                                        <p:strVal val="hidden"/>
                                      </p:to>
                                    </p:set>
                                  </p:childTnLst>
                                </p:cTn>
                              </p:par>
                              <p:par>
                                <p:cTn id="52" presetID="1" presetClass="exit" presetSubtype="0" fill="hold" grpId="2" nodeType="withEffect">
                                  <p:stCondLst>
                                    <p:cond delay="0"/>
                                  </p:stCondLst>
                                  <p:childTnLst>
                                    <p:set>
                                      <p:cBhvr>
                                        <p:cTn id="53" dur="1" fill="hold">
                                          <p:stCondLst>
                                            <p:cond delay="0"/>
                                          </p:stCondLst>
                                        </p:cTn>
                                        <p:tgtEl>
                                          <p:spTgt spid="14"/>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7"/>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24"/>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8" grpId="2" animBg="1"/>
      <p:bldP spid="19" grpId="1" animBg="1"/>
      <p:bldP spid="4" grpId="0" animBg="1"/>
      <p:bldP spid="5" grpId="0" animBg="1"/>
      <p:bldP spid="5" grpId="1" animBg="1"/>
      <p:bldP spid="5" grpId="2" animBg="1"/>
      <p:bldP spid="11" grpId="0" animBg="1"/>
      <p:bldP spid="11" grpId="1" animBg="1"/>
      <p:bldP spid="11" grpId="2" animBg="1"/>
      <p:bldP spid="12" grpId="0" animBg="1"/>
      <p:bldP spid="12" grpId="1" animBg="1"/>
      <p:bldP spid="12" grpId="2" animBg="1"/>
      <p:bldP spid="14" grpId="0" animBg="1"/>
      <p:bldP spid="14" grpId="1" animBg="1"/>
      <p:bldP spid="14" grpId="2"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Growth rings</a:t>
            </a:r>
            <a:endParaRPr kumimoji="1" lang="ja-JP" altLang="en-US" dirty="0"/>
          </a:p>
        </p:txBody>
      </p:sp>
      <p:sp>
        <p:nvSpPr>
          <p:cNvPr id="3" name="TextBox 2"/>
          <p:cNvSpPr txBox="1"/>
          <p:nvPr/>
        </p:nvSpPr>
        <p:spPr>
          <a:xfrm>
            <a:off x="-1328444" y="2233686"/>
            <a:ext cx="184666" cy="369332"/>
          </a:xfrm>
          <a:prstGeom prst="rect">
            <a:avLst/>
          </a:prstGeom>
          <a:noFill/>
        </p:spPr>
        <p:txBody>
          <a:bodyPr wrap="none" rtlCol="0">
            <a:spAutoFit/>
          </a:bodyPr>
          <a:lstStyle/>
          <a:p>
            <a:endParaRPr kumimoji="1" lang="ja-JP" altLang="en-US" dirty="0"/>
          </a:p>
        </p:txBody>
      </p:sp>
      <p:sp>
        <p:nvSpPr>
          <p:cNvPr id="21" name="Oval 20"/>
          <p:cNvSpPr/>
          <p:nvPr/>
        </p:nvSpPr>
        <p:spPr>
          <a:xfrm>
            <a:off x="4888534" y="3721432"/>
            <a:ext cx="205464" cy="205464"/>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24" name="Group 23"/>
          <p:cNvGrpSpPr/>
          <p:nvPr/>
        </p:nvGrpSpPr>
        <p:grpSpPr>
          <a:xfrm>
            <a:off x="2550426" y="1869721"/>
            <a:ext cx="3999929" cy="3999929"/>
            <a:chOff x="1051959" y="1393137"/>
            <a:chExt cx="3999929" cy="3999929"/>
          </a:xfrm>
        </p:grpSpPr>
        <p:sp>
          <p:nvSpPr>
            <p:cNvPr id="25" name="Oval 24"/>
            <p:cNvSpPr/>
            <p:nvPr/>
          </p:nvSpPr>
          <p:spPr>
            <a:xfrm>
              <a:off x="1051959" y="1393137"/>
              <a:ext cx="3999929" cy="3999929"/>
            </a:xfrm>
            <a:prstGeom prst="ellipse">
              <a:avLst/>
            </a:prstGeom>
            <a:solidFill>
              <a:schemeClr val="tx1">
                <a:lumMod val="85000"/>
              </a:schemeClr>
            </a:solidFill>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6" name="Oval 25"/>
            <p:cNvSpPr/>
            <p:nvPr/>
          </p:nvSpPr>
          <p:spPr>
            <a:xfrm>
              <a:off x="1564738" y="1690246"/>
              <a:ext cx="3405710" cy="3405710"/>
            </a:xfrm>
            <a:prstGeom prst="ellipse">
              <a:avLst/>
            </a:prstGeom>
            <a:solidFill>
              <a:schemeClr val="tx1">
                <a:lumMod val="85000"/>
              </a:schemeClr>
            </a:solidFill>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8" name="Oval 27"/>
            <p:cNvSpPr/>
            <p:nvPr/>
          </p:nvSpPr>
          <p:spPr>
            <a:xfrm>
              <a:off x="2072511" y="1982233"/>
              <a:ext cx="2821737" cy="2821737"/>
            </a:xfrm>
            <a:prstGeom prst="ellipse">
              <a:avLst/>
            </a:prstGeom>
            <a:solidFill>
              <a:schemeClr val="tx1">
                <a:lumMod val="85000"/>
              </a:schemeClr>
            </a:solidFill>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pic>
        <p:nvPicPr>
          <p:cNvPr id="4" name="Picture 3" descr="p1_bg.jpg"/>
          <p:cNvPicPr>
            <a:picLocks noChangeAspect="1"/>
          </p:cNvPicPr>
          <p:nvPr/>
        </p:nvPicPr>
        <p:blipFill rotWithShape="1">
          <a:blip r:embed="rId3">
            <a:extLst>
              <a:ext uri="{28A0092B-C50C-407E-A947-70E740481C1C}">
                <a14:useLocalDpi xmlns:a14="http://schemas.microsoft.com/office/drawing/2010/main" val="0"/>
              </a:ext>
            </a:extLst>
          </a:blip>
          <a:srcRect l="14166" r="12500"/>
          <a:stretch/>
        </p:blipFill>
        <p:spPr>
          <a:xfrm rot="19031768">
            <a:off x="2159000" y="1535030"/>
            <a:ext cx="4989254" cy="4783731"/>
          </a:xfrm>
          <a:prstGeom prst="ellipse">
            <a:avLst/>
          </a:prstGeom>
        </p:spPr>
      </p:pic>
    </p:spTree>
    <p:extLst>
      <p:ext uri="{BB962C8B-B14F-4D97-AF65-F5344CB8AC3E}">
        <p14:creationId xmlns:p14="http://schemas.microsoft.com/office/powerpoint/2010/main" val="37455427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22831</TotalTime>
  <Words>2382</Words>
  <Application>Microsoft Macintosh PowerPoint</Application>
  <PresentationFormat>On-screen Show (4:3)</PresentationFormat>
  <Paragraphs>280</Paragraphs>
  <Slides>22</Slides>
  <Notes>22</Notes>
  <HiddenSlides>0</HiddenSlides>
  <MMClips>5</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Black</vt:lpstr>
      <vt:lpstr>Seeing with seismology: Earth’s core is on the move</vt:lpstr>
      <vt:lpstr>What we think we know</vt:lpstr>
      <vt:lpstr>How we know it</vt:lpstr>
      <vt:lpstr>Why it matters</vt:lpstr>
      <vt:lpstr>Why it matters</vt:lpstr>
      <vt:lpstr>Measuring movement</vt:lpstr>
      <vt:lpstr>The Solid Earth</vt:lpstr>
      <vt:lpstr>Drilling down</vt:lpstr>
      <vt:lpstr>Seeing with seismology</vt:lpstr>
      <vt:lpstr>Seeing with seismology</vt:lpstr>
      <vt:lpstr>PowerPoint Presentation</vt:lpstr>
      <vt:lpstr>PowerPoint Presentation</vt:lpstr>
      <vt:lpstr>PowerPoint Presentation</vt:lpstr>
      <vt:lpstr>Core complexities</vt:lpstr>
      <vt:lpstr>Core complexities</vt:lpstr>
      <vt:lpstr>Core complexities</vt:lpstr>
      <vt:lpstr>Core complexities</vt:lpstr>
      <vt:lpstr>One direction</vt:lpstr>
      <vt:lpstr>One direction</vt:lpstr>
      <vt:lpstr>Equatorial expansion</vt:lpstr>
      <vt:lpstr>Lost in translation</vt:lpstr>
      <vt:lpstr>Growth rings</vt:lpstr>
    </vt:vector>
  </TitlesOfParts>
  <Company>ASU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Frost</dc:creator>
  <cp:lastModifiedBy>Daniel Frost</cp:lastModifiedBy>
  <cp:revision>389</cp:revision>
  <dcterms:created xsi:type="dcterms:W3CDTF">2018-04-13T20:41:59Z</dcterms:created>
  <dcterms:modified xsi:type="dcterms:W3CDTF">2019-08-29T18:26:51Z</dcterms:modified>
</cp:coreProperties>
</file>